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77" r:id="rId6"/>
    <p:sldId id="260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14"/>
    <p:restoredTop sz="86407"/>
  </p:normalViewPr>
  <p:slideViewPr>
    <p:cSldViewPr snapToGrid="0" snapToObjects="1">
      <p:cViewPr varScale="1">
        <p:scale>
          <a:sx n="144" d="100"/>
          <a:sy n="144" d="100"/>
        </p:scale>
        <p:origin x="10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35C2E-838E-4541-85ED-8A3C630460A1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02AAF7-F6BA-994E-AFA5-3F7D9D8D44D5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80265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3</a:t>
            </a:r>
            <a:r>
              <a:rPr kumimoji="1" lang="ko-KR" altLang="en-US" dirty="0"/>
              <a:t>가지 </a:t>
            </a:r>
            <a:r>
              <a:rPr kumimoji="1" lang="en-US" altLang="ko-KR" dirty="0"/>
              <a:t>EfficientNet-B7 </a:t>
            </a:r>
            <a:r>
              <a:rPr kumimoji="1" lang="ko-KR" altLang="en-US" dirty="0"/>
              <a:t>모델의 앙상블로 이루어짐</a:t>
            </a:r>
            <a:endParaRPr kumimoji="1" lang="en-US" altLang="ko-KR" dirty="0"/>
          </a:p>
          <a:p>
            <a:r>
              <a:rPr kumimoji="1" lang="en-US" altLang="ko-Kore-KR" dirty="0"/>
              <a:t>Frame-by-frame: </a:t>
            </a:r>
            <a:r>
              <a:rPr kumimoji="1" lang="ko-KR" altLang="en-US" dirty="0" err="1"/>
              <a:t>프레임별로</a:t>
            </a:r>
            <a:r>
              <a:rPr kumimoji="1" lang="ko-KR" altLang="en-US" dirty="0"/>
              <a:t> 작동하며 두 </a:t>
            </a:r>
            <a:r>
              <a:rPr kumimoji="1" lang="en-US" altLang="ko-KR" dirty="0"/>
              <a:t>frame-by-frame</a:t>
            </a:r>
            <a:r>
              <a:rPr kumimoji="1" lang="ko-KR" altLang="en-US" dirty="0"/>
              <a:t> 모델은 훈련 중 </a:t>
            </a:r>
            <a:r>
              <a:rPr kumimoji="1" lang="en-US" altLang="ko-KR" dirty="0"/>
              <a:t>crop</a:t>
            </a:r>
            <a:r>
              <a:rPr kumimoji="1" lang="ko-KR" altLang="en-US" dirty="0"/>
              <a:t>된 얼굴 크기와 사용된 </a:t>
            </a:r>
            <a:r>
              <a:rPr kumimoji="1" lang="en-US" altLang="ko-KR" dirty="0"/>
              <a:t>augmentation</a:t>
            </a:r>
            <a:r>
              <a:rPr kumimoji="1" lang="ko-KR" altLang="en-US" dirty="0"/>
              <a:t>에서 차이를 보임</a:t>
            </a:r>
            <a:endParaRPr kumimoji="1" lang="en-US" altLang="ko-KR" dirty="0"/>
          </a:p>
          <a:p>
            <a:r>
              <a:rPr kumimoji="1" lang="en-US" altLang="ko-KR" dirty="0"/>
              <a:t>Sequence-based: </a:t>
            </a:r>
            <a:r>
              <a:rPr kumimoji="1" lang="ko-KR" altLang="en-US" dirty="0"/>
              <a:t>프레임 시퀀스 별로 작동하여 </a:t>
            </a:r>
            <a:r>
              <a:rPr kumimoji="1" lang="en-US" altLang="ko-KR" dirty="0"/>
              <a:t>3d convolution</a:t>
            </a:r>
            <a:r>
              <a:rPr kumimoji="1" lang="ko-KR" altLang="en-US" dirty="0"/>
              <a:t>이 각 블록에 적용됨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 err="1"/>
              <a:t>오버피팅</a:t>
            </a:r>
            <a:r>
              <a:rPr kumimoji="1" lang="ko-KR" altLang="en-US" dirty="0"/>
              <a:t> 문제를 해결하기 위해 </a:t>
            </a:r>
            <a:r>
              <a:rPr kumimoji="1" lang="en-US" altLang="ko-KR" dirty="0" err="1"/>
              <a:t>mixup</a:t>
            </a:r>
            <a:r>
              <a:rPr kumimoji="1" lang="ko-KR" altLang="en-US" dirty="0"/>
              <a:t> 기술을 사용</a:t>
            </a:r>
            <a:endParaRPr kumimoji="1" lang="en-US" altLang="ko-KR" dirty="0"/>
          </a:p>
          <a:p>
            <a:endParaRPr kumimoji="1" lang="en-US" altLang="ko-Kore-KR" dirty="0"/>
          </a:p>
          <a:p>
            <a:endParaRPr kumimoji="1" lang="en-US" altLang="ko-Kore-KR" dirty="0"/>
          </a:p>
          <a:p>
            <a:r>
              <a:rPr kumimoji="1" lang="en-US" altLang="ko-KR" strike="sngStrike" dirty="0"/>
              <a:t>(Noisy Student pre-trained weights</a:t>
            </a:r>
            <a:r>
              <a:rPr kumimoji="1" lang="ko-KR" altLang="en-US" strike="sngStrike" dirty="0" err="1"/>
              <a:t>를</a:t>
            </a:r>
            <a:r>
              <a:rPr kumimoji="1" lang="ko-KR" altLang="en-US" strike="sngStrike" dirty="0"/>
              <a:t> 사용</a:t>
            </a:r>
            <a:r>
              <a:rPr kumimoji="1" lang="en-US" altLang="ko-KR" strike="sngStrike" dirty="0"/>
              <a:t>)</a:t>
            </a:r>
          </a:p>
          <a:p>
            <a:r>
              <a:rPr kumimoji="1" lang="en-US" altLang="ko-KR" strike="sngStrike" dirty="0"/>
              <a:t>(</a:t>
            </a:r>
            <a:r>
              <a:rPr kumimoji="1" lang="ko-KR" altLang="en-US" strike="sngStrike" dirty="0"/>
              <a:t>외부 데이터 사용 안함</a:t>
            </a:r>
            <a:r>
              <a:rPr kumimoji="1" lang="en-US" altLang="ko-KR" strike="sngStrike" dirty="0"/>
              <a:t>)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4781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해당 솔루션은 </a:t>
            </a:r>
            <a:r>
              <a:rPr kumimoji="1" lang="en-US" altLang="ko-Kore-KR" dirty="0"/>
              <a:t>2</a:t>
            </a:r>
            <a:r>
              <a:rPr kumimoji="1" lang="ko-Kore-KR" altLang="en-US" dirty="0"/>
              <a:t>가지 </a:t>
            </a:r>
            <a:r>
              <a:rPr kumimoji="1" lang="en-US" altLang="ko-Kore-KR" dirty="0"/>
              <a:t>frame-by-frame </a:t>
            </a:r>
            <a:r>
              <a:rPr kumimoji="1" lang="ko-Kore-KR" altLang="en-US" dirty="0"/>
              <a:t>모델과 </a:t>
            </a:r>
            <a:r>
              <a:rPr kumimoji="1" lang="en-US" altLang="ko-Kore-KR" dirty="0"/>
              <a:t>1</a:t>
            </a:r>
            <a:r>
              <a:rPr kumimoji="1" lang="ko-Kore-KR" altLang="en-US" dirty="0"/>
              <a:t>가지 </a:t>
            </a:r>
            <a:r>
              <a:rPr kumimoji="1" lang="en-US" altLang="ko-Kore-KR" dirty="0"/>
              <a:t>sequence-based </a:t>
            </a:r>
            <a:r>
              <a:rPr kumimoji="1" lang="ko-Kore-KR" altLang="en-US" dirty="0"/>
              <a:t>모델을 앙상블하는 방식으로 진행됨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96293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Pre-</a:t>
            </a:r>
            <a:r>
              <a:rPr kumimoji="1" lang="en-US" altLang="ko-KR" dirty="0" err="1"/>
              <a:t>trainted</a:t>
            </a:r>
            <a:r>
              <a:rPr kumimoji="1" lang="ko-KR" altLang="en-US" dirty="0"/>
              <a:t>된 </a:t>
            </a:r>
            <a:r>
              <a:rPr kumimoji="1" lang="en-US" altLang="ko-KR" dirty="0"/>
              <a:t>EfficientNet-B7</a:t>
            </a:r>
            <a:r>
              <a:rPr kumimoji="1" lang="ko-KR" altLang="en-US" dirty="0"/>
              <a:t>을 사용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en-US" altLang="ko-KR" dirty="0"/>
              <a:t>224x192</a:t>
            </a:r>
            <a:r>
              <a:rPr kumimoji="1" lang="ko-KR" altLang="en-US" dirty="0"/>
              <a:t> 크기의 이미지를 입력으로 받음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(</a:t>
            </a:r>
            <a:r>
              <a:rPr kumimoji="1" lang="ko-KR" altLang="en-US" dirty="0"/>
              <a:t>대부분 실제 </a:t>
            </a:r>
            <a:r>
              <a:rPr kumimoji="1" lang="ko-KR" altLang="en-US" dirty="0" err="1"/>
              <a:t>데이터셋의</a:t>
            </a:r>
            <a:r>
              <a:rPr kumimoji="1" lang="ko-KR" altLang="en-US" dirty="0"/>
              <a:t> 얼굴 크기는 이보다 작음</a:t>
            </a:r>
            <a:r>
              <a:rPr kumimoji="1" lang="en-US" altLang="ko-KR" dirty="0"/>
              <a:t>)</a:t>
            </a:r>
          </a:p>
          <a:p>
            <a:endParaRPr kumimoji="1" lang="en-US" altLang="ko-Kore-KR" dirty="0"/>
          </a:p>
          <a:p>
            <a:r>
              <a:rPr kumimoji="1" lang="en-US" altLang="ko-KR" dirty="0"/>
              <a:t>3</a:t>
            </a:r>
            <a:r>
              <a:rPr kumimoji="1" lang="ko-KR" altLang="en-US" dirty="0"/>
              <a:t>가지 모델 앙상블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ore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trike="sngStrike" dirty="0"/>
              <a:t>(</a:t>
            </a:r>
            <a:r>
              <a:rPr kumimoji="1" lang="ko-KR" altLang="en-US" strike="sngStrike" dirty="0"/>
              <a:t>실험을 통해 </a:t>
            </a:r>
            <a:r>
              <a:rPr kumimoji="1" lang="en-US" altLang="ko-KR" strike="sngStrike" dirty="0" err="1"/>
              <a:t>EfficientNet</a:t>
            </a:r>
            <a:r>
              <a:rPr kumimoji="1" lang="en-US" altLang="ko-KR" strike="sngStrike" dirty="0"/>
              <a:t> </a:t>
            </a:r>
            <a:r>
              <a:rPr kumimoji="1" lang="ko-KR" altLang="en-US" strike="sngStrike" dirty="0"/>
              <a:t>모델이 </a:t>
            </a:r>
            <a:r>
              <a:rPr kumimoji="1" lang="en-US" altLang="ko-KR" strike="sngStrike" dirty="0" err="1"/>
              <a:t>ResNet</a:t>
            </a:r>
            <a:r>
              <a:rPr kumimoji="1" lang="en-US" altLang="ko-KR" strike="sngStrike" dirty="0"/>
              <a:t>, </a:t>
            </a:r>
            <a:r>
              <a:rPr kumimoji="1" lang="en-US" altLang="ko-KR" strike="sngStrike" dirty="0" err="1"/>
              <a:t>ResNext</a:t>
            </a:r>
            <a:r>
              <a:rPr kumimoji="1" lang="en-US" altLang="ko-KR" strike="sngStrike" dirty="0"/>
              <a:t>, SE-</a:t>
            </a:r>
            <a:r>
              <a:rPr kumimoji="1" lang="en-US" altLang="ko-KR" strike="sngStrike" dirty="0" err="1"/>
              <a:t>ResNext</a:t>
            </a:r>
            <a:r>
              <a:rPr kumimoji="1" lang="ko-KR" altLang="en-US" strike="sngStrike" dirty="0"/>
              <a:t>보다 성능이 좋음을 검증함</a:t>
            </a:r>
            <a:r>
              <a:rPr kumimoji="1" lang="en-US" altLang="ko-KR" strike="sngStrike" dirty="0"/>
              <a:t>)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52448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2</a:t>
            </a:r>
            <a:r>
              <a:rPr kumimoji="1" lang="ko-KR" altLang="en-US" dirty="0"/>
              <a:t>가지 </a:t>
            </a:r>
            <a:r>
              <a:rPr kumimoji="1" lang="en-US" altLang="ko-KR" dirty="0"/>
              <a:t>frame-by-frame </a:t>
            </a:r>
            <a:r>
              <a:rPr kumimoji="1" lang="ko-KR" altLang="en-US" dirty="0"/>
              <a:t>모델은 </a:t>
            </a:r>
            <a:r>
              <a:rPr kumimoji="1" lang="en-US" altLang="ko-Kore-KR" dirty="0"/>
              <a:t>“</a:t>
            </a:r>
            <a:r>
              <a:rPr kumimoji="1" lang="ko-Kore-KR" altLang="en-US" dirty="0"/>
              <a:t>얼굴 주변 마진 크기</a:t>
            </a:r>
            <a:r>
              <a:rPr kumimoji="1" lang="en-US" altLang="ko-Kore-KR" dirty="0"/>
              <a:t>”</a:t>
            </a:r>
            <a:r>
              <a:rPr kumimoji="1" lang="ko-Kore-KR" altLang="en-US" dirty="0"/>
              <a:t>와 </a:t>
            </a:r>
            <a:r>
              <a:rPr kumimoji="1" lang="en-US" altLang="ko-Kore-KR" dirty="0"/>
              <a:t>“</a:t>
            </a:r>
            <a:r>
              <a:rPr kumimoji="1" lang="ko-Kore-KR" altLang="en-US" dirty="0"/>
              <a:t>훈련 중 </a:t>
            </a:r>
            <a:r>
              <a:rPr kumimoji="1" lang="en-US" altLang="ko-Kore-KR" dirty="0"/>
              <a:t>augmentation </a:t>
            </a:r>
            <a:r>
              <a:rPr kumimoji="1" lang="ko-Kore-KR" altLang="en-US" dirty="0"/>
              <a:t>되는 부위</a:t>
            </a:r>
            <a:r>
              <a:rPr kumimoji="1" lang="en-US" altLang="ko-Kore-KR" dirty="0"/>
              <a:t>”</a:t>
            </a:r>
            <a:r>
              <a:rPr kumimoji="1" lang="ko-Kore-KR" altLang="en-US" dirty="0"/>
              <a:t>가 다름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406828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해당 모델은 </a:t>
            </a:r>
            <a:r>
              <a:rPr kumimoji="1" lang="en-US" altLang="ko-Kore-KR" dirty="0"/>
              <a:t>train</a:t>
            </a:r>
            <a:r>
              <a:rPr kumimoji="1" lang="ko-Kore-KR" altLang="en-US" dirty="0"/>
              <a:t>시 시간축을 하나 더 고려하는 모델임</a:t>
            </a:r>
            <a:endParaRPr kumimoji="1" lang="en-US" altLang="ko-Kore-KR" dirty="0"/>
          </a:p>
          <a:p>
            <a:r>
              <a:rPr kumimoji="1" lang="en-US" altLang="ko-Kore-KR" dirty="0"/>
              <a:t>3d convolution</a:t>
            </a:r>
            <a:r>
              <a:rPr kumimoji="1" lang="ko-Kore-KR" altLang="en-US" dirty="0"/>
              <a:t>이 각 블록에 적용되었고</a:t>
            </a:r>
            <a:endParaRPr kumimoji="1" lang="en-US" altLang="ko-Kore-KR" dirty="0"/>
          </a:p>
          <a:p>
            <a:r>
              <a:rPr kumimoji="1" lang="ko-Kore-KR" altLang="en-US" dirty="0"/>
              <a:t>이 모델은 </a:t>
            </a:r>
            <a:r>
              <a:rPr kumimoji="1" lang="en-US" altLang="ko-Kore-KR" dirty="0"/>
              <a:t>frame-by-frame </a:t>
            </a:r>
            <a:r>
              <a:rPr kumimoji="1" lang="ko-Kore-KR" altLang="en-US" dirty="0"/>
              <a:t>모델보다 잘 작동</a:t>
            </a:r>
            <a:endParaRPr kumimoji="1" lang="en-US" altLang="ko-Kore-KR" dirty="0"/>
          </a:p>
          <a:p>
            <a:endParaRPr kumimoji="1" lang="en-US" altLang="ko-Kore-KR" dirty="0"/>
          </a:p>
          <a:p>
            <a:r>
              <a:rPr kumimoji="1" lang="en-US" altLang="ko-Kore-KR" dirty="0"/>
              <a:t>&lt;</a:t>
            </a:r>
            <a:r>
              <a:rPr kumimoji="1" lang="ko-Kore-KR" altLang="en-US" dirty="0"/>
              <a:t>한 시퀀스</a:t>
            </a:r>
            <a:r>
              <a:rPr kumimoji="1" lang="en-US" altLang="ko-Kore-KR" dirty="0"/>
              <a:t>&gt;</a:t>
            </a:r>
            <a:r>
              <a:rPr kumimoji="1" lang="ko-Kore-KR" altLang="en-US" dirty="0"/>
              <a:t>에는 </a:t>
            </a:r>
            <a:r>
              <a:rPr kumimoji="1" lang="en-US" altLang="ko-Kore-KR" dirty="0"/>
              <a:t>“7</a:t>
            </a:r>
            <a:r>
              <a:rPr kumimoji="1" lang="ko-Kore-KR" altLang="en-US" dirty="0"/>
              <a:t>개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프레임</a:t>
            </a:r>
            <a:r>
              <a:rPr kumimoji="1" lang="en-US" altLang="ko-Kore-KR" dirty="0"/>
              <a:t>”</a:t>
            </a:r>
            <a:r>
              <a:rPr kumimoji="1" lang="ko-Kore-KR" altLang="en-US" dirty="0"/>
              <a:t>이 사용하고 </a:t>
            </a:r>
            <a:r>
              <a:rPr kumimoji="1" lang="en-US" altLang="ko-Kore-KR" dirty="0"/>
              <a:t>&lt;</a:t>
            </a:r>
            <a:r>
              <a:rPr kumimoji="1" lang="ko-Kore-KR" altLang="en-US" dirty="0"/>
              <a:t>각 프레임 별 간격</a:t>
            </a:r>
            <a:r>
              <a:rPr kumimoji="1" lang="en-US" altLang="ko-Kore-KR" dirty="0"/>
              <a:t>&gt;</a:t>
            </a:r>
            <a:r>
              <a:rPr kumimoji="1" lang="ko-Kore-KR" altLang="en-US" dirty="0"/>
              <a:t>은 </a:t>
            </a:r>
            <a:r>
              <a:rPr kumimoji="1" lang="en-US" altLang="ko-Kore-KR" dirty="0"/>
              <a:t>“1</a:t>
            </a:r>
            <a:r>
              <a:rPr kumimoji="1" lang="en-US" altLang="ko-KR" dirty="0"/>
              <a:t>/15</a:t>
            </a:r>
            <a:r>
              <a:rPr kumimoji="1" lang="ko-KR" altLang="en-US" dirty="0"/>
              <a:t>초</a:t>
            </a:r>
            <a:r>
              <a:rPr kumimoji="1" lang="en-US" altLang="ko-KR" dirty="0"/>
              <a:t>”</a:t>
            </a:r>
            <a:r>
              <a:rPr kumimoji="1" lang="ko-KR" altLang="en-US" dirty="0"/>
              <a:t>로 설정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183612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이미지 </a:t>
            </a:r>
            <a:r>
              <a:rPr kumimoji="1" lang="en-US" altLang="ko-Kore-KR" dirty="0" err="1"/>
              <a:t>augmentaiton</a:t>
            </a:r>
            <a:r>
              <a:rPr kumimoji="1" lang="ko-Kore-KR" altLang="en-US" dirty="0"/>
              <a:t>에는 다음과 같은 </a:t>
            </a:r>
            <a:r>
              <a:rPr kumimoji="1" lang="en-US" altLang="ko-Kore-KR" dirty="0"/>
              <a:t>4</a:t>
            </a:r>
            <a:r>
              <a:rPr kumimoji="1" lang="ko-Kore-KR" altLang="en-US" dirty="0"/>
              <a:t>가지 기법을 사용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5603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en-US" altLang="ko-KR" dirty="0"/>
              <a:t>t</a:t>
            </a:r>
            <a:r>
              <a:rPr kumimoji="1" lang="en-US" altLang="ko-Kore-KR" dirty="0"/>
              <a:t>rain </a:t>
            </a:r>
            <a:r>
              <a:rPr kumimoji="1" lang="ko-Kore-KR" altLang="en-US" dirty="0"/>
              <a:t>시 </a:t>
            </a:r>
            <a:r>
              <a:rPr kumimoji="1" lang="en-US" altLang="ko-Kore-KR" dirty="0"/>
              <a:t>real-fake </a:t>
            </a:r>
            <a:r>
              <a:rPr kumimoji="1" lang="ko-Kore-KR" altLang="en-US" dirty="0"/>
              <a:t>쌍을 사용했기 때문에 각 </a:t>
            </a:r>
            <a:r>
              <a:rPr kumimoji="1" lang="en-US" altLang="ko-Kore-KR" dirty="0"/>
              <a:t>real-fake </a:t>
            </a:r>
            <a:r>
              <a:rPr kumimoji="1" lang="ko-Kore-KR" altLang="en-US" dirty="0"/>
              <a:t>쌍에 똑같은 </a:t>
            </a:r>
            <a:r>
              <a:rPr kumimoji="1" lang="en-US" altLang="ko-Kore-KR" dirty="0"/>
              <a:t>augmentation</a:t>
            </a:r>
            <a:r>
              <a:rPr kumimoji="1" lang="ko-Kore-KR" altLang="en-US" dirty="0"/>
              <a:t>을 도입해야함</a:t>
            </a:r>
            <a:endParaRPr kumimoji="1" lang="en-US" altLang="ko-Kore-KR" dirty="0"/>
          </a:p>
          <a:p>
            <a:pPr marL="228600" indent="-228600">
              <a:buAutoNum type="arabicPeriod"/>
            </a:pPr>
            <a:r>
              <a:rPr kumimoji="1" lang="ko-Kore-KR" altLang="en-US" dirty="0"/>
              <a:t>시퀀스 기반 모델의 경우 동일한 클립에 속하는 프레임에 똑같은 </a:t>
            </a:r>
            <a:r>
              <a:rPr kumimoji="1" lang="en-US" altLang="ko-Kore-KR" dirty="0"/>
              <a:t>augmentation</a:t>
            </a:r>
            <a:r>
              <a:rPr kumimoji="1" lang="ko-Kore-KR" altLang="en-US" dirty="0"/>
              <a:t>을 적용해 늘려야 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580634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099338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추론 후처리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252029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Real-fake </a:t>
            </a:r>
            <a:r>
              <a:rPr kumimoji="1" lang="ko-Kore-KR" altLang="en-US" dirty="0"/>
              <a:t>쌍을 사용했기 때문데 모델의 예측이 불확실해 로그로스에는 최적이 아니었음</a:t>
            </a:r>
            <a:endParaRPr kumimoji="1" lang="en-US" altLang="ko-Kore-KR" dirty="0"/>
          </a:p>
          <a:p>
            <a:r>
              <a:rPr kumimoji="1" lang="ko-Kore-KR" altLang="en-US" dirty="0"/>
              <a:t>따라서 신뢰도를 높이기 위해 다음과 같은 변환을 적용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106559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계산상의 한계로 인해 프레임의 하위 샘플에 대해 </a:t>
            </a:r>
            <a:r>
              <a:rPr kumimoji="1" lang="en-US" altLang="ko-Kore-KR" dirty="0"/>
              <a:t>prediction</a:t>
            </a:r>
            <a:r>
              <a:rPr kumimoji="1" lang="ko-Kore-KR" altLang="en-US" dirty="0"/>
              <a:t>이 이루어짐</a:t>
            </a:r>
            <a:endParaRPr kumimoji="1" lang="en-US" altLang="ko-Kore-KR" dirty="0"/>
          </a:p>
          <a:p>
            <a:endParaRPr kumimoji="1" lang="en-US" altLang="ko-Kore-KR" dirty="0"/>
          </a:p>
          <a:p>
            <a:r>
              <a:rPr kumimoji="1" lang="ko-Kore-KR" altLang="en-US" dirty="0"/>
              <a:t>비디오에 대한 예측은 신뢰도에 비례하는 가중치로 모든 예측을 평균하여 얻는다</a:t>
            </a:r>
            <a:endParaRPr kumimoji="1" lang="en-US" altLang="ko-Kore-KR" dirty="0"/>
          </a:p>
          <a:p>
            <a:r>
              <a:rPr kumimoji="1" lang="en-US" altLang="ko-Kore-KR" dirty="0"/>
              <a:t>(</a:t>
            </a:r>
            <a:r>
              <a:rPr kumimoji="1" lang="ko-Kore-KR" altLang="en-US" dirty="0"/>
              <a:t>예측치가 </a:t>
            </a:r>
            <a:r>
              <a:rPr kumimoji="1" lang="en-US" altLang="ko-Kore-KR" dirty="0"/>
              <a:t>0</a:t>
            </a:r>
            <a:r>
              <a:rPr kumimoji="1" lang="en-US" altLang="ko-KR" dirty="0"/>
              <a:t>.5</a:t>
            </a:r>
            <a:r>
              <a:rPr kumimoji="1" lang="ko-KR" altLang="en-US" dirty="0"/>
              <a:t>에 가까울수록 그 가중치는 낮아진다</a:t>
            </a:r>
            <a:r>
              <a:rPr kumimoji="1" lang="en-US" altLang="ko-KR" dirty="0"/>
              <a:t>.)</a:t>
            </a:r>
          </a:p>
          <a:p>
            <a:endParaRPr kumimoji="1" lang="en-US" altLang="ko-Kore-KR" dirty="0"/>
          </a:p>
          <a:p>
            <a:r>
              <a:rPr kumimoji="1" lang="en-US" altLang="ko-Kore-KR" dirty="0"/>
              <a:t>Poor quality</a:t>
            </a:r>
            <a:r>
              <a:rPr kumimoji="1" lang="ko-Kore-KR" altLang="en-US" dirty="0"/>
              <a:t>의 프레임에 대한 예측은 </a:t>
            </a:r>
            <a:r>
              <a:rPr kumimoji="1" lang="en-US" altLang="ko-Kore-KR" dirty="0"/>
              <a:t>0</a:t>
            </a:r>
            <a:r>
              <a:rPr kumimoji="1" lang="en-US" altLang="ko-KR" dirty="0"/>
              <a:t>.5</a:t>
            </a:r>
            <a:r>
              <a:rPr kumimoji="1" lang="ko-KR" altLang="en-US" dirty="0"/>
              <a:t>로 주어짐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0266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Video compression augmentation</a:t>
            </a:r>
            <a:r>
              <a:rPr kumimoji="1" lang="ko-Kore-KR" altLang="en-US" dirty="0"/>
              <a:t>은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ffmpeg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학습 중 실행됨</a:t>
            </a:r>
            <a:endParaRPr kumimoji="1" lang="en-US" altLang="ko-KR" dirty="0"/>
          </a:p>
          <a:p>
            <a:r>
              <a:rPr kumimoji="1" lang="ko-KR" altLang="en-US" dirty="0"/>
              <a:t>이를 위해 </a:t>
            </a:r>
            <a:r>
              <a:rPr kumimoji="1" lang="en-US" altLang="ko-KR" dirty="0"/>
              <a:t>50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프레임씩</a:t>
            </a:r>
            <a:r>
              <a:rPr kumimoji="1" lang="ko-KR" altLang="en-US" dirty="0"/>
              <a:t> 짧게 자른 트랙을 </a:t>
            </a:r>
            <a:r>
              <a:rPr kumimoji="1" lang="en-US" altLang="ko-KR" dirty="0"/>
              <a:t>PNG </a:t>
            </a:r>
            <a:r>
              <a:rPr kumimoji="1" lang="ko-KR" altLang="en-US" dirty="0"/>
              <a:t>형식으로 저장하고 </a:t>
            </a:r>
            <a:br>
              <a:rPr kumimoji="1" lang="en-US" altLang="ko-KR" dirty="0"/>
            </a:br>
            <a:r>
              <a:rPr kumimoji="1" lang="ko-KR" altLang="en-US" dirty="0"/>
              <a:t>각 </a:t>
            </a:r>
            <a:r>
              <a:rPr kumimoji="1" lang="en-US" altLang="ko-KR" dirty="0"/>
              <a:t>training iteration</a:t>
            </a:r>
            <a:r>
              <a:rPr kumimoji="1" lang="ko-KR" altLang="en-US" dirty="0"/>
              <a:t>마다 </a:t>
            </a:r>
            <a:r>
              <a:rPr kumimoji="1" lang="en-US" altLang="ko-KR" dirty="0"/>
              <a:t>”</a:t>
            </a:r>
            <a:r>
              <a:rPr kumimoji="1" lang="en-US" altLang="ko-KR" dirty="0" err="1"/>
              <a:t>ffmpeg</a:t>
            </a:r>
            <a:r>
              <a:rPr kumimoji="1" lang="en-US" altLang="ko-KR" dirty="0"/>
              <a:t>”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사용해 </a:t>
            </a:r>
            <a:r>
              <a:rPr kumimoji="1" lang="en-US" altLang="ko-KR" dirty="0"/>
              <a:t>random parameter</a:t>
            </a:r>
            <a:r>
              <a:rPr kumimoji="1" lang="ko-KR" altLang="en-US" dirty="0"/>
              <a:t>로 로드 후 </a:t>
            </a:r>
            <a:r>
              <a:rPr kumimoji="1" lang="ko-KR" altLang="en-US" dirty="0" err="1"/>
              <a:t>재인코딩함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4979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 err="1"/>
              <a:t>Mixup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인해 모델 예측이 </a:t>
            </a:r>
            <a:r>
              <a:rPr kumimoji="1" lang="ko-KR" altLang="en-US" dirty="0" err="1"/>
              <a:t>불확실해져</a:t>
            </a:r>
            <a:r>
              <a:rPr kumimoji="1" lang="ko-KR" altLang="en-US" dirty="0"/>
              <a:t> 추론 단계에서 변형을 가해 예측함</a:t>
            </a:r>
            <a:endParaRPr kumimoji="1" lang="en-US" altLang="ko-KR" dirty="0"/>
          </a:p>
          <a:p>
            <a:r>
              <a:rPr kumimoji="1" lang="en-US" altLang="ko-Kore-KR" dirty="0"/>
              <a:t>Final prediction</a:t>
            </a:r>
            <a:r>
              <a:rPr kumimoji="1" lang="ko-KR" altLang="en-US" dirty="0"/>
              <a:t>에서 신뢰도에 비례하는 가중치를 갖는 모델의 예측을 평균하여 결과값을 얻었다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983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ko-Kore-KR" altLang="en-US" dirty="0"/>
              <a:t>정렬된 </a:t>
            </a:r>
            <a:r>
              <a:rPr kumimoji="1" lang="en-US" altLang="ko-Kore-KR" dirty="0"/>
              <a:t>real-fake </a:t>
            </a:r>
            <a:r>
              <a:rPr kumimoji="1" lang="ko-Kore-KR" altLang="en-US" dirty="0"/>
              <a:t>쌍</a:t>
            </a:r>
            <a:endParaRPr kumimoji="1" lang="en-US" altLang="ko-Kore-KR" dirty="0"/>
          </a:p>
          <a:p>
            <a:pPr marL="228600" indent="-228600">
              <a:buAutoNum type="arabicPeriod"/>
            </a:pPr>
            <a:r>
              <a:rPr kumimoji="1" lang="ko-Kore-KR" altLang="en-US" dirty="0"/>
              <a:t>비디오 압축 </a:t>
            </a:r>
            <a:r>
              <a:rPr kumimoji="1" lang="en-US" altLang="ko-Kore-KR" dirty="0"/>
              <a:t>augmentation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3463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모든 모델이 </a:t>
            </a:r>
            <a:r>
              <a:rPr kumimoji="1" lang="en-US" altLang="ko-Kore-KR" dirty="0"/>
              <a:t>2</a:t>
            </a:r>
            <a:r>
              <a:rPr kumimoji="1" lang="en-US" altLang="ko-KR" dirty="0"/>
              <a:t>-3 </a:t>
            </a:r>
            <a:r>
              <a:rPr kumimoji="1" lang="ko-KR" altLang="en-US" dirty="0" err="1"/>
              <a:t>에폭</a:t>
            </a:r>
            <a:r>
              <a:rPr kumimoji="1" lang="ko-KR" altLang="en-US" dirty="0"/>
              <a:t> 간격으로 오버피팅되는 심각한 </a:t>
            </a:r>
            <a:r>
              <a:rPr kumimoji="1" lang="ko-KR" altLang="en-US" dirty="0" err="1"/>
              <a:t>오버피팅</a:t>
            </a:r>
            <a:r>
              <a:rPr kumimoji="1" lang="ko-KR" altLang="en-US" dirty="0"/>
              <a:t> 문제를 해결하기 위해 </a:t>
            </a:r>
            <a:r>
              <a:rPr kumimoji="1" lang="en-US" altLang="ko-KR" dirty="0"/>
              <a:t>real-fake </a:t>
            </a:r>
            <a:r>
              <a:rPr kumimoji="1" lang="ko-KR" altLang="en-US" dirty="0"/>
              <a:t>얼굴을 </a:t>
            </a:r>
            <a:endParaRPr kumimoji="1" lang="en-US" altLang="ko-KR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같은 박스 좌표</a:t>
            </a:r>
            <a:r>
              <a:rPr kumimoji="1" lang="en-US" altLang="ko-KR" dirty="0"/>
              <a:t>”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“</a:t>
            </a:r>
            <a:r>
              <a:rPr kumimoji="1" lang="ko-KR" altLang="en-US" dirty="0"/>
              <a:t>동일한 프레임 넘버</a:t>
            </a:r>
            <a:r>
              <a:rPr kumimoji="1" lang="en-US" altLang="ko-KR" dirty="0"/>
              <a:t>”</a:t>
            </a:r>
            <a:r>
              <a:rPr kumimoji="1" lang="ko-KR" altLang="en-US" dirty="0"/>
              <a:t>로 정렬 후 선형 결합하여 </a:t>
            </a:r>
            <a:r>
              <a:rPr kumimoji="1" lang="en-US" altLang="ko-KR" dirty="0"/>
              <a:t>training</a:t>
            </a:r>
            <a:r>
              <a:rPr kumimoji="1" lang="ko-KR" altLang="en-US" dirty="0"/>
              <a:t>에 사용함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592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Real-fake</a:t>
            </a:r>
            <a:r>
              <a:rPr kumimoji="1" lang="ko-Kore-KR" altLang="en-US" dirty="0"/>
              <a:t> 모델이 정렬되어 선형 결합되기 때문에 </a:t>
            </a:r>
            <a:r>
              <a:rPr kumimoji="1" lang="en-US" altLang="ko-Kore-KR" dirty="0"/>
              <a:t>mixed</a:t>
            </a:r>
            <a:r>
              <a:rPr kumimoji="1" lang="ko-Kore-KR" altLang="en-US" dirty="0"/>
              <a:t>된 사진의 배경은 그대로 유지되어 있어 모델이 더 얼굴에 </a:t>
            </a:r>
            <a:r>
              <a:rPr kumimoji="1" lang="en-US" altLang="ko-Kore-KR" dirty="0"/>
              <a:t>focus</a:t>
            </a:r>
            <a:r>
              <a:rPr kumimoji="1" lang="ko-Kore-KR" altLang="en-US" dirty="0"/>
              <a:t>를 둘 수 있어</a:t>
            </a:r>
            <a:endParaRPr kumimoji="1" lang="en-US" altLang="ko-Kore-KR" dirty="0"/>
          </a:p>
          <a:p>
            <a:r>
              <a:rPr kumimoji="1" lang="ko-Kore-KR" altLang="en-US" dirty="0"/>
              <a:t>오버피팅이 줄어든다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30329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dirty="0"/>
              <a:t>FPS (Frame per Second)</a:t>
            </a:r>
          </a:p>
          <a:p>
            <a:endParaRPr kumimoji="1" lang="en-US" altLang="ko-Kore-KR" dirty="0"/>
          </a:p>
          <a:p>
            <a:r>
              <a:rPr kumimoji="1" lang="ko-Kore-KR" altLang="en-US" dirty="0"/>
              <a:t>실제 비디오가 배포될 때를 고려해 비디오 </a:t>
            </a:r>
            <a:r>
              <a:rPr kumimoji="1" lang="en-US" altLang="ko-Kore-KR" dirty="0"/>
              <a:t>quality</a:t>
            </a:r>
            <a:r>
              <a:rPr kumimoji="1" lang="ko-Kore-KR" altLang="en-US" dirty="0"/>
              <a:t>를 저하시키는 </a:t>
            </a:r>
            <a:r>
              <a:rPr kumimoji="1" lang="en-US" altLang="ko-Kore-KR" dirty="0"/>
              <a:t>augmentation</a:t>
            </a:r>
            <a:r>
              <a:rPr kumimoji="1" lang="ko-Kore-KR" altLang="en-US" dirty="0"/>
              <a:t>을 도입</a:t>
            </a:r>
            <a:endParaRPr kumimoji="1" lang="en-US" altLang="ko-Kore-KR" dirty="0"/>
          </a:p>
          <a:p>
            <a:endParaRPr kumimoji="1" lang="en-US" altLang="ko-Kore-KR" dirty="0"/>
          </a:p>
          <a:p>
            <a:pPr marL="228600" indent="-228600">
              <a:buAutoNum type="arabicPeriod"/>
            </a:pPr>
            <a:r>
              <a:rPr kumimoji="1" lang="ko-Kore-KR" altLang="en-US" dirty="0"/>
              <a:t>비디오의 </a:t>
            </a:r>
            <a:r>
              <a:rPr kumimoji="1" lang="en-US" altLang="ko-Kore-KR" dirty="0"/>
              <a:t>FPS</a:t>
            </a:r>
            <a:r>
              <a:rPr kumimoji="1" lang="ko-Kore-KR" altLang="en-US" dirty="0"/>
              <a:t>를 </a:t>
            </a:r>
            <a:r>
              <a:rPr kumimoji="1" lang="en-US" altLang="ko-Kore-KR" dirty="0"/>
              <a:t>1</a:t>
            </a:r>
            <a:r>
              <a:rPr kumimoji="1" lang="en-US" altLang="ko-KR" dirty="0"/>
              <a:t>5</a:t>
            </a:r>
            <a:r>
              <a:rPr kumimoji="1" lang="ko-KR" altLang="en-US" dirty="0"/>
              <a:t>로 줄임</a:t>
            </a:r>
            <a:endParaRPr kumimoji="1" lang="en-US" altLang="ko-KR" dirty="0"/>
          </a:p>
          <a:p>
            <a:pPr marL="228600" indent="-228600">
              <a:buAutoNum type="arabicPeriod"/>
            </a:pPr>
            <a:r>
              <a:rPr kumimoji="1" lang="ko-KR" altLang="en-US" dirty="0"/>
              <a:t>비디오의 해상도를 원래 크기의 </a:t>
            </a:r>
            <a:r>
              <a:rPr kumimoji="1" lang="en-US" altLang="ko-KR" dirty="0"/>
              <a:t>¼</a:t>
            </a:r>
            <a:r>
              <a:rPr kumimoji="1" lang="ko-KR" altLang="en-US" dirty="0"/>
              <a:t>로 줄임</a:t>
            </a:r>
            <a:endParaRPr kumimoji="1" lang="en-US" altLang="ko-KR" dirty="0"/>
          </a:p>
          <a:p>
            <a:pPr marL="228600" indent="-228600">
              <a:buAutoNum type="arabicPeriod"/>
            </a:pPr>
            <a:r>
              <a:rPr kumimoji="1" lang="ko-KR" altLang="en-US" dirty="0"/>
              <a:t>전체 </a:t>
            </a:r>
            <a:r>
              <a:rPr kumimoji="1" lang="ko-KR" altLang="en-US" dirty="0" err="1"/>
              <a:t>인코딩</a:t>
            </a:r>
            <a:r>
              <a:rPr kumimoji="1" lang="ko-KR" altLang="en-US" dirty="0"/>
              <a:t> 품질 감소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305407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/>
              <a:t>FPS (Frame per Second)</a:t>
            </a:r>
          </a:p>
          <a:p>
            <a:r>
              <a:rPr kumimoji="1" lang="en-US" altLang="ko-Kore-KR" dirty="0"/>
              <a:t>CRF(Conditional Random Field)</a:t>
            </a:r>
          </a:p>
          <a:p>
            <a:endParaRPr kumimoji="1" lang="en-US" altLang="ko-Kore-KR" dirty="0"/>
          </a:p>
          <a:p>
            <a:pPr marL="228600" indent="-228600">
              <a:buAutoNum type="arabicPeriod"/>
            </a:pPr>
            <a:r>
              <a:rPr kumimoji="1" lang="ko-Kore-KR" altLang="en-US" dirty="0"/>
              <a:t>모델이 비디오 압축의 다양한 파라미터에 내성을 갖도록 하기 위해 무작위로 파라미터를 바꾸는 </a:t>
            </a:r>
            <a:r>
              <a:rPr kumimoji="1" lang="en-US" altLang="ko-Kore-KR" dirty="0"/>
              <a:t>augmentation </a:t>
            </a:r>
            <a:r>
              <a:rPr kumimoji="1" lang="ko-Kore-KR" altLang="en-US" dirty="0"/>
              <a:t>도입</a:t>
            </a:r>
            <a:endParaRPr kumimoji="1" lang="en-US" altLang="ko-Kore-KR" dirty="0"/>
          </a:p>
          <a:p>
            <a:pPr marL="685800" lvl="1" indent="-228600">
              <a:buAutoNum type="arabicPeriod"/>
            </a:pPr>
            <a:r>
              <a:rPr kumimoji="1" lang="ko-Kore-KR" altLang="en-US" dirty="0"/>
              <a:t>훈련 중에 원본 비디오에 해당 </a:t>
            </a:r>
            <a:r>
              <a:rPr kumimoji="1" lang="en-US" altLang="ko-Kore-KR" dirty="0"/>
              <a:t>augmentation</a:t>
            </a:r>
            <a:r>
              <a:rPr kumimoji="1" lang="ko-Kore-KR" altLang="en-US" dirty="0"/>
              <a:t>을 바로 도입하는 것이 불가능하므로 </a:t>
            </a:r>
            <a:br>
              <a:rPr kumimoji="1" lang="en-US" altLang="ko-Kore-KR" dirty="0"/>
            </a:br>
            <a:r>
              <a:rPr kumimoji="1" lang="ko-Kore-KR" altLang="en-US" dirty="0"/>
              <a:t>원본 비디오 대신 얼굴 근방 </a:t>
            </a:r>
            <a:r>
              <a:rPr kumimoji="1" lang="en-US" altLang="ko-Kore-KR" dirty="0"/>
              <a:t>margin </a:t>
            </a:r>
            <a:r>
              <a:rPr kumimoji="1" lang="en-US" altLang="ko-KR" dirty="0"/>
              <a:t>1.5</a:t>
            </a:r>
            <a:r>
              <a:rPr kumimoji="1" lang="ko-KR" altLang="en-US" dirty="0"/>
              <a:t>배로 </a:t>
            </a:r>
            <a:r>
              <a:rPr kumimoji="1" lang="en-US" altLang="ko-KR" dirty="0"/>
              <a:t>crop</a:t>
            </a:r>
            <a:r>
              <a:rPr kumimoji="1" lang="ko-KR" altLang="en-US" dirty="0"/>
              <a:t>된 </a:t>
            </a:r>
            <a:r>
              <a:rPr kumimoji="1" lang="en-US" altLang="ko-KR" dirty="0"/>
              <a:t>50 </a:t>
            </a:r>
            <a:r>
              <a:rPr kumimoji="1" lang="ko-KR" altLang="en-US" dirty="0"/>
              <a:t>프레임 </a:t>
            </a:r>
            <a:r>
              <a:rPr kumimoji="1" lang="en-US" altLang="ko-KR" dirty="0"/>
              <a:t>clip</a:t>
            </a:r>
            <a:r>
              <a:rPr kumimoji="1" lang="ko-KR" altLang="en-US" dirty="0"/>
              <a:t>을 사용</a:t>
            </a:r>
            <a:endParaRPr kumimoji="1" lang="en-US" altLang="ko-KR" dirty="0"/>
          </a:p>
          <a:p>
            <a:pPr marL="685800" lvl="1" indent="-228600">
              <a:buAutoNum type="arabicPeriod"/>
            </a:pPr>
            <a:r>
              <a:rPr kumimoji="1" lang="ko-KR" altLang="en-US" dirty="0"/>
              <a:t>각 클립은 </a:t>
            </a:r>
            <a:r>
              <a:rPr kumimoji="1" lang="en-US" altLang="ko-KR" dirty="0" err="1"/>
              <a:t>png</a:t>
            </a:r>
            <a:r>
              <a:rPr kumimoji="1" lang="en-US" altLang="ko-KR" dirty="0"/>
              <a:t> </a:t>
            </a:r>
            <a:r>
              <a:rPr kumimoji="1" lang="ko-KR" altLang="en-US" dirty="0"/>
              <a:t>형식의 별도 프레임으로 저장됨</a:t>
            </a:r>
            <a:endParaRPr kumimoji="1" lang="en-US" altLang="ko-KR" dirty="0"/>
          </a:p>
          <a:p>
            <a:pPr marL="228600" lvl="0" indent="-228600">
              <a:buAutoNum type="arabicPeriod"/>
            </a:pPr>
            <a:r>
              <a:rPr kumimoji="1" lang="ko-KR" altLang="en-US" dirty="0"/>
              <a:t>즉석 </a:t>
            </a:r>
            <a:r>
              <a:rPr kumimoji="1" lang="en-US" altLang="ko-KR" dirty="0"/>
              <a:t>augmentation</a:t>
            </a:r>
            <a:r>
              <a:rPr kumimoji="1" lang="ko-KR" altLang="en-US" dirty="0"/>
              <a:t>에는 </a:t>
            </a:r>
            <a:r>
              <a:rPr kumimoji="1" lang="en-US" altLang="ko-KR" dirty="0" err="1"/>
              <a:t>ffmpeg</a:t>
            </a:r>
            <a:r>
              <a:rPr kumimoji="1" lang="en-US" altLang="ko-KR" dirty="0"/>
              <a:t>-python</a:t>
            </a:r>
            <a:r>
              <a:rPr kumimoji="1" lang="ko-KR" altLang="en-US" dirty="0"/>
              <a:t>이 사용됨 </a:t>
            </a:r>
            <a:endParaRPr kumimoji="1" lang="en-US" altLang="ko-KR" dirty="0"/>
          </a:p>
          <a:p>
            <a:pPr marL="685800" lvl="1" indent="-228600">
              <a:buAutoNum type="arabicPeriod"/>
            </a:pPr>
            <a:r>
              <a:rPr kumimoji="1" lang="ko-KR" altLang="en-US" dirty="0"/>
              <a:t>각 </a:t>
            </a:r>
            <a:r>
              <a:rPr kumimoji="1" lang="en-US" altLang="ko-KR" dirty="0"/>
              <a:t>iteration</a:t>
            </a:r>
            <a:r>
              <a:rPr kumimoji="1" lang="ko-KR" altLang="en-US" dirty="0"/>
              <a:t>에서 다음 </a:t>
            </a:r>
            <a:r>
              <a:rPr kumimoji="1" lang="en-US" altLang="ko-KR" dirty="0"/>
              <a:t>4</a:t>
            </a:r>
            <a:r>
              <a:rPr kumimoji="1" lang="ko-KR" altLang="en-US" dirty="0"/>
              <a:t>가지 매개변수를 무작위로 조정함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81417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02AAF7-F6BA-994E-AFA5-3F7D9D8D44D5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57435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679744-DD1E-0247-89C5-E6E410F08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1AAE81-0069-0847-847A-3CAF57B77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20127A-BA61-3F41-889A-486576138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2D6EA0-CFBA-FF42-BE4E-2785BB6B9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767FD-71A6-3E4C-88C0-EEBBC8ED7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1677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FCB073-D048-1C4C-B059-8DD0321C2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5FC01C-1670-3C4E-90BB-A1EEC9083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B3BE5D-34EB-0149-BFD1-8A6D8B73A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69BCAE-445D-ED41-9BED-F6F2491D5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359D73-A11C-D746-8A45-2B3D906BA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015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7F58C3A-773F-014B-9E0E-90647DEBA6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9A59BD-8F63-E448-B493-44D58EB366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54F24E-D215-3545-8DC3-82575F152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F090AD-1B69-3B42-82BF-CE053D7C9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C8545F-8291-F845-ADFA-8787CB808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5198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BAF2E3-135B-C043-A77B-E6D835DA8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F5087F-6F38-5B48-B9D6-043FF2BD6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EC81E5-BCF6-FF44-B1D5-1632F2192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E44503-692D-2541-B31E-5CCC78EB7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89F37E-6EF8-F340-A792-3F9B06F7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18700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C9086-9D0C-434F-950A-7D48AEC2F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08027A-DA7C-0941-A977-07E1EF56A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BE3832-05EC-9D4A-B9B3-71A1F9CFA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7D0048-5FB9-7947-B5F4-9EA386CBD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AF1120-2C70-BA48-887D-4BF869689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5033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3B7530-8257-FC42-966A-9C0380664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C3B4AA-C3F4-BB4A-B39C-DF3130F9B8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945D5E-1451-294C-8CE9-C8B05E64D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7E3728-7ACD-FE42-869C-1AA91C7DB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7822CD-F77A-EA4B-8CEC-A88B9B780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A24EA7-3195-2A48-B3E7-EFF35C18B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92669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EEF538-7547-034A-9FB9-B37EB2A5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7CC8CD-1CD8-494F-AC5E-D8BE2B182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862695-84DC-A541-821C-26CDAFAE69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D18606F-6F51-F24E-83E4-1A3CDCAD20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6BC6B68-3758-1140-B467-1A784D0FA5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993CBF2-6438-7E4D-B92A-059662392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6CC1E4E-E22E-9E4C-BACF-9538FA5C5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85A884-F334-8C4B-B4CF-3B73BB82F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99377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B4F9EF-EB06-3D44-9B02-21F2ACE06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60DE33-5AD1-E949-9389-68A7816EE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9BB100-5CCC-9B45-BBC2-171F949CA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6F806DA-D93D-7845-9E92-A4E2F13BE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60180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2D83A2-0D79-4C42-9C38-81CD101CB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EFE998-790B-0846-8045-6A72A9CEC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F669CD-F0AA-5346-9A3F-35A02CAA4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19830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42C755-13A1-8C4D-9FAD-872D1F902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27A599-D7A2-024C-A556-DED2A2369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10323C-02E2-9849-B6F3-CC5AAE4C29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292063-A04F-1044-87DD-3DEE22DA4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A2F769-3D15-404B-A8DC-CC3FF47B0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D3738F-3C40-4747-869A-7ECE013B8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3705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60B99D-64B8-B14A-8C2D-C6F0959DC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CB73819-5BC7-B54D-BF0F-0F68A867A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47A844-C6BE-9149-BB97-BBBA492360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788FAA-4AE8-6947-8F30-11FB413AE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486B03-CD53-8444-99C4-1237AD06E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6281E0-63AE-6341-A878-C86CFF8E9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29931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EA7DB9-EF53-354C-931B-FC1C079BD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41FA8A-0541-EF48-A363-CE6C5BC26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E8B5BC-0D07-4948-8FEB-10C99A8B0F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362A9-1BE0-7A47-9D53-5577847A5EC7}" type="datetimeFigureOut">
              <a:rPr kumimoji="1" lang="ko-Kore-KR" altLang="en-US" smtClean="0"/>
              <a:t>2020. 11. 11.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9F5EBB-B2E1-A94D-BAAB-D7020D53D4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0B04B7-ACF0-0845-BAF7-DCE21D6F6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B9C934-9E97-9245-AAEB-38630D366C7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35657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738A0B-87A2-EB4D-9E6B-BA09C467F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0318" y="1921202"/>
            <a:ext cx="10471364" cy="2034283"/>
          </a:xfrm>
        </p:spPr>
        <p:txBody>
          <a:bodyPr anchor="ctr">
            <a:normAutofit/>
          </a:bodyPr>
          <a:lstStyle/>
          <a:p>
            <a:r>
              <a:rPr lang="en" altLang="ko-Kore-KR" dirty="0"/>
              <a:t> </a:t>
            </a:r>
            <a:r>
              <a:rPr lang="en" altLang="ko-Kore-KR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Ensemble</a:t>
            </a:r>
            <a:r>
              <a:rPr lang="ko-KR" altLang="en-US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altLang="ko-KR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o</a:t>
            </a:r>
            <a:r>
              <a:rPr lang="en" altLang="ko-Kore-KR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</a:t>
            </a:r>
            <a:br>
              <a:rPr lang="en" altLang="ko-Kore-KR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r>
              <a:rPr lang="en" altLang="ko-Kore-KR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EfficientNet-B7</a:t>
            </a:r>
            <a:endParaRPr kumimoji="1" lang="ko-Kore-KR" altLang="en-US" b="1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7497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Video compression augmentation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031" y="1509817"/>
            <a:ext cx="10827937" cy="4820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ore-KR" dirty="0"/>
              <a:t>1. Augmentation with </a:t>
            </a:r>
            <a:r>
              <a:rPr kumimoji="1" lang="en-US" altLang="ko-Kore-KR" u="sng" dirty="0"/>
              <a:t>random parameters of video encoding</a:t>
            </a:r>
            <a:br>
              <a:rPr kumimoji="1" lang="en-US" altLang="ko-Kore-KR" dirty="0"/>
            </a:br>
            <a:r>
              <a:rPr kumimoji="1" lang="en-US" altLang="ko-Kore-KR" sz="2400" dirty="0"/>
              <a:t>(to make the model resistant to various parameters of video compression)</a:t>
            </a:r>
          </a:p>
          <a:p>
            <a:pPr lvl="1"/>
            <a:r>
              <a:rPr kumimoji="1" lang="en-US" altLang="ko-Kore-KR" sz="2000" strike="sngStrike" dirty="0"/>
              <a:t>applied to the original video on-the-fly during training</a:t>
            </a:r>
            <a:r>
              <a:rPr kumimoji="1" lang="en-US" altLang="ko-Kore-KR" sz="2000" dirty="0"/>
              <a:t> </a:t>
            </a:r>
            <a:r>
              <a:rPr kumimoji="1" lang="en-US" altLang="ko-Kore-KR" sz="2000" dirty="0">
                <a:solidFill>
                  <a:srgbClr val="FF0000"/>
                </a:solidFill>
              </a:rPr>
              <a:t>(IMPOSSIBLE)</a:t>
            </a:r>
          </a:p>
          <a:p>
            <a:pPr lvl="1"/>
            <a:r>
              <a:rPr kumimoji="1" lang="en-US" altLang="ko-Kore-KR" sz="2000" dirty="0"/>
              <a:t>applied on the cropped(1.5x areas around the face) short(50 frames) clips</a:t>
            </a:r>
          </a:p>
          <a:p>
            <a:pPr lvl="1"/>
            <a:r>
              <a:rPr kumimoji="1" lang="en-US" altLang="ko-Kore-KR" sz="2000" dirty="0"/>
              <a:t>Each clip was saved as separate frames in </a:t>
            </a:r>
            <a:r>
              <a:rPr kumimoji="1" lang="en-US" altLang="ko-Kore-KR" sz="2000" dirty="0" err="1"/>
              <a:t>png</a:t>
            </a:r>
            <a:r>
              <a:rPr kumimoji="1" lang="en-US" altLang="ko-Kore-KR" sz="2000" dirty="0"/>
              <a:t> format</a:t>
            </a:r>
            <a:br>
              <a:rPr kumimoji="1" lang="en-US" altLang="ko-Kore-KR" sz="2000" dirty="0"/>
            </a:br>
            <a:endParaRPr kumimoji="1" lang="en-US" altLang="ko-Kore-KR" sz="2000" dirty="0"/>
          </a:p>
          <a:p>
            <a:pPr marL="0" indent="0">
              <a:buNone/>
            </a:pPr>
            <a:r>
              <a:rPr kumimoji="1" lang="en-US" altLang="ko-Kore-KR" dirty="0"/>
              <a:t>2. On-the-fly augmentation</a:t>
            </a:r>
          </a:p>
          <a:p>
            <a:pPr lvl="1"/>
            <a:r>
              <a:rPr kumimoji="1" lang="en-US" altLang="ko-Kore-KR" dirty="0"/>
              <a:t>“</a:t>
            </a:r>
            <a:r>
              <a:rPr kumimoji="1" lang="en-US" altLang="ko-Kore-KR" dirty="0" err="1"/>
              <a:t>ffmpeg</a:t>
            </a:r>
            <a:r>
              <a:rPr kumimoji="1" lang="en-US" altLang="ko-Kore-KR" dirty="0"/>
              <a:t>-python” was used</a:t>
            </a:r>
          </a:p>
          <a:p>
            <a:pPr lvl="1"/>
            <a:r>
              <a:rPr kumimoji="1" lang="en-US" altLang="ko-Kore-KR" dirty="0"/>
              <a:t>At each iteration, the following parameters were randomly sampled</a:t>
            </a:r>
          </a:p>
          <a:p>
            <a:pPr lvl="2"/>
            <a:r>
              <a:rPr lang="en" altLang="ko-Kore-KR" dirty="0"/>
              <a:t>FPS (15 to 30)</a:t>
            </a:r>
          </a:p>
          <a:p>
            <a:pPr lvl="2"/>
            <a:r>
              <a:rPr lang="en" altLang="ko-Kore-KR" dirty="0"/>
              <a:t>scale (0.25 to 1.0)</a:t>
            </a:r>
          </a:p>
          <a:p>
            <a:pPr lvl="2"/>
            <a:r>
              <a:rPr lang="en" altLang="ko-Kore-KR" dirty="0"/>
              <a:t>CRF (17 to 40)</a:t>
            </a:r>
          </a:p>
          <a:p>
            <a:pPr lvl="2"/>
            <a:r>
              <a:rPr lang="en" altLang="ko-Kore-KR" dirty="0"/>
              <a:t>random tuning option</a:t>
            </a:r>
          </a:p>
          <a:p>
            <a:pPr lvl="2"/>
            <a:endParaRPr kumimoji="1" lang="en-US" altLang="ko-Kore-KR" dirty="0"/>
          </a:p>
          <a:p>
            <a:endParaRPr kumimoji="1" lang="en-US" altLang="ko-Kore-KR" sz="2400" dirty="0"/>
          </a:p>
        </p:txBody>
      </p:sp>
    </p:spTree>
    <p:extLst>
      <p:ext uri="{BB962C8B-B14F-4D97-AF65-F5344CB8AC3E}">
        <p14:creationId xmlns:p14="http://schemas.microsoft.com/office/powerpoint/2010/main" val="3903980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Video compression augmentation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2A5BE0F-8D7F-484E-8786-4A9309654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798" y="1690688"/>
            <a:ext cx="4839656" cy="501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360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5" y="1900011"/>
            <a:ext cx="10515600" cy="1325563"/>
          </a:xfrm>
        </p:spPr>
        <p:txBody>
          <a:bodyPr/>
          <a:lstStyle/>
          <a:p>
            <a:pPr algn="ctr"/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Model architecture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E8862F7-DC0E-9946-B209-65F3CE40A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515" y="3444875"/>
            <a:ext cx="10515600" cy="1045483"/>
          </a:xfrm>
        </p:spPr>
        <p:txBody>
          <a:bodyPr/>
          <a:lstStyle/>
          <a:p>
            <a:pPr marL="514350" indent="-514350" algn="ctr">
              <a:buFont typeface="+mj-lt"/>
              <a:buAutoNum type="arabicPeriod"/>
            </a:pPr>
            <a:r>
              <a:rPr lang="en-US" altLang="ko-Kore-KR" dirty="0"/>
              <a:t>Frame-by-frame models </a:t>
            </a:r>
            <a:r>
              <a:rPr lang="en-US" altLang="ko-Kore-KR" b="1" dirty="0">
                <a:solidFill>
                  <a:srgbClr val="0432FF"/>
                </a:solidFill>
              </a:rPr>
              <a:t>(2 models)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en-US" altLang="ko-Kore-KR" dirty="0"/>
              <a:t>Sequence-based model </a:t>
            </a:r>
            <a:r>
              <a:rPr lang="en-US" altLang="ko-Kore-KR" b="1" dirty="0">
                <a:solidFill>
                  <a:srgbClr val="0432FF"/>
                </a:solidFill>
              </a:rPr>
              <a:t>(1 model)</a:t>
            </a:r>
            <a:endParaRPr lang="ko-Kore-KR" altLang="en-US" b="1" dirty="0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67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Model architecture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983" y="2102670"/>
            <a:ext cx="11175024" cy="3534456"/>
          </a:xfrm>
        </p:spPr>
        <p:txBody>
          <a:bodyPr>
            <a:normAutofit/>
          </a:bodyPr>
          <a:lstStyle/>
          <a:p>
            <a:r>
              <a:rPr kumimoji="1" lang="en-US" altLang="ko-Kore-KR" sz="2400" dirty="0"/>
              <a:t>“</a:t>
            </a:r>
            <a:r>
              <a:rPr kumimoji="1" lang="en-US" altLang="ko-Kore-KR" sz="2400" b="1" u="sng" dirty="0"/>
              <a:t>EfficientNet-B7 with Noisy Student pre-trained weights</a:t>
            </a:r>
            <a:r>
              <a:rPr kumimoji="1" lang="en-US" altLang="ko-Kore-KR" sz="2400" dirty="0"/>
              <a:t>” was used</a:t>
            </a:r>
            <a:br>
              <a:rPr kumimoji="1" lang="en-US" altLang="ko-Kore-KR" sz="2400" dirty="0"/>
            </a:br>
            <a:endParaRPr kumimoji="1" lang="en-US" altLang="ko-Kore-KR" sz="2400" dirty="0"/>
          </a:p>
          <a:p>
            <a:r>
              <a:rPr kumimoji="1" lang="en-US" altLang="ko-Kore-KR" sz="2400" dirty="0"/>
              <a:t>The size of the input image: 224x192</a:t>
            </a:r>
            <a:br>
              <a:rPr kumimoji="1" lang="en-US" altLang="ko-Kore-KR" sz="2400" dirty="0"/>
            </a:br>
            <a:r>
              <a:rPr kumimoji="1" lang="en-US" altLang="ko-Kore-KR" sz="2400" dirty="0"/>
              <a:t>(most of the faces in the training dataset are smaller)</a:t>
            </a:r>
          </a:p>
          <a:p>
            <a:endParaRPr kumimoji="1" lang="en-US" altLang="ko-Kore-KR" sz="2400" dirty="0"/>
          </a:p>
          <a:p>
            <a:r>
              <a:rPr kumimoji="1" lang="en-US" altLang="ko-Kore-KR" sz="2400" dirty="0"/>
              <a:t>The final ensemble consist of </a:t>
            </a:r>
            <a:r>
              <a:rPr kumimoji="1" lang="en-US" altLang="ko-Kore-KR" sz="2400" b="1" u="sng" dirty="0"/>
              <a:t>three models</a:t>
            </a:r>
          </a:p>
          <a:p>
            <a:pPr lvl="1"/>
            <a:r>
              <a:rPr kumimoji="1" lang="en-US" altLang="ko-Kore-KR" sz="2000" b="1" dirty="0">
                <a:solidFill>
                  <a:srgbClr val="0432FF"/>
                </a:solidFill>
              </a:rPr>
              <a:t>2</a:t>
            </a:r>
            <a:r>
              <a:rPr kumimoji="1" lang="en-US" altLang="ko-Kore-KR" sz="2000" dirty="0"/>
              <a:t> frame-by-frame models</a:t>
            </a:r>
          </a:p>
          <a:p>
            <a:pPr lvl="1"/>
            <a:r>
              <a:rPr kumimoji="1" lang="en-US" altLang="ko-Kore-KR" sz="2000" b="1" dirty="0">
                <a:solidFill>
                  <a:srgbClr val="0432FF"/>
                </a:solidFill>
              </a:rPr>
              <a:t>1</a:t>
            </a:r>
            <a:r>
              <a:rPr kumimoji="1" lang="en-US" altLang="ko-Kore-KR" sz="2000" dirty="0"/>
              <a:t> sequence-based model</a:t>
            </a:r>
          </a:p>
          <a:p>
            <a:pPr lvl="1"/>
            <a:endParaRPr kumimoji="1" lang="en-US" altLang="ko-Kore-KR" sz="2000" dirty="0"/>
          </a:p>
        </p:txBody>
      </p:sp>
    </p:spTree>
    <p:extLst>
      <p:ext uri="{BB962C8B-B14F-4D97-AF65-F5344CB8AC3E}">
        <p14:creationId xmlns:p14="http://schemas.microsoft.com/office/powerpoint/2010/main" val="3269260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Frame-by-frame models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35" y="1690688"/>
            <a:ext cx="11175024" cy="1745849"/>
          </a:xfrm>
        </p:spPr>
        <p:txBody>
          <a:bodyPr>
            <a:normAutofit/>
          </a:bodyPr>
          <a:lstStyle/>
          <a:p>
            <a:r>
              <a:rPr kumimoji="1" lang="en-US" altLang="ko-Kore-KR" sz="2400" dirty="0"/>
              <a:t>Each model differ in </a:t>
            </a:r>
            <a:br>
              <a:rPr kumimoji="1" lang="en-US" altLang="ko-Kore-KR" sz="2400" dirty="0"/>
            </a:br>
            <a:r>
              <a:rPr kumimoji="1" lang="en-US" altLang="ko-Kore-KR" sz="2400" dirty="0"/>
              <a:t>the size of the area around the face &amp; augmentations during training</a:t>
            </a:r>
            <a:br>
              <a:rPr kumimoji="1" lang="en-US" altLang="ko-Kore-KR" sz="2400" dirty="0"/>
            </a:br>
            <a:endParaRPr kumimoji="1" lang="en-US" altLang="ko-Kore-KR" sz="2400" dirty="0"/>
          </a:p>
          <a:p>
            <a:r>
              <a:rPr kumimoji="1" lang="en-US" altLang="ko-Kore-KR" sz="2400" dirty="0"/>
              <a:t>Example of input images for each of the models</a:t>
            </a:r>
            <a:endParaRPr kumimoji="1" lang="en-US" altLang="ko-Kore-KR" sz="2000" dirty="0"/>
          </a:p>
          <a:p>
            <a:pPr lvl="1"/>
            <a:endParaRPr kumimoji="1" lang="en-US" altLang="ko-Kore-KR" sz="2000" dirty="0"/>
          </a:p>
        </p:txBody>
      </p:sp>
      <p:pic>
        <p:nvPicPr>
          <p:cNvPr id="5" name="그림 4" descr="사진, 가장, 젊은, 머리카락이(가) 표시된 사진&#10;&#10;자동 생성된 설명">
            <a:extLst>
              <a:ext uri="{FF2B5EF4-FFF2-40B4-BE49-F238E27FC236}">
                <a16:creationId xmlns:a16="http://schemas.microsoft.com/office/drawing/2014/main" id="{E0BFEE93-1EA4-EC42-9506-3A62CD119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626" y="3342333"/>
            <a:ext cx="57912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332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Sequence-based model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35" y="1690688"/>
            <a:ext cx="11175024" cy="3815809"/>
          </a:xfrm>
        </p:spPr>
        <p:txBody>
          <a:bodyPr>
            <a:normAutofit/>
          </a:bodyPr>
          <a:lstStyle/>
          <a:p>
            <a:r>
              <a:rPr kumimoji="1" lang="en-US" altLang="ko-Kore-KR" sz="2400" dirty="0"/>
              <a:t>“time dependencies” can be useful for detecting fakes</a:t>
            </a:r>
          </a:p>
          <a:p>
            <a:r>
              <a:rPr kumimoji="1" lang="en-US" altLang="ko-Kore-KR" sz="2400" dirty="0"/>
              <a:t>Addition of a </a:t>
            </a:r>
            <a:r>
              <a:rPr kumimoji="1" lang="en-US" altLang="ko-Kore-KR" sz="2400" b="1" dirty="0"/>
              <a:t>3d convolution to each block of the </a:t>
            </a:r>
            <a:r>
              <a:rPr kumimoji="1" lang="en-US" altLang="ko-Kore-KR" sz="2400" b="1" dirty="0" err="1"/>
              <a:t>EfficientNet</a:t>
            </a:r>
            <a:r>
              <a:rPr kumimoji="1" lang="en-US" altLang="ko-Kore-KR" sz="2400" b="1" dirty="0"/>
              <a:t> model</a:t>
            </a:r>
          </a:p>
          <a:p>
            <a:r>
              <a:rPr kumimoji="1" lang="en-US" altLang="ko-Kore-KR" sz="2400" dirty="0"/>
              <a:t>This model worked </a:t>
            </a:r>
            <a:r>
              <a:rPr kumimoji="1" lang="en-US" altLang="ko-Kore-KR" sz="2400" b="1" dirty="0"/>
              <a:t>slightly better</a:t>
            </a:r>
            <a:r>
              <a:rPr kumimoji="1" lang="en-US" altLang="ko-Kore-KR" sz="2400" dirty="0"/>
              <a:t> than similar frame-by-frame model</a:t>
            </a:r>
          </a:p>
          <a:p>
            <a:endParaRPr kumimoji="1" lang="en-US" altLang="ko-Kore-KR" sz="2400" dirty="0"/>
          </a:p>
          <a:p>
            <a:r>
              <a:rPr kumimoji="1" lang="en-US" altLang="ko-Kore-KR" sz="2400" dirty="0"/>
              <a:t>The length of the input sequence: </a:t>
            </a:r>
            <a:r>
              <a:rPr kumimoji="1" lang="en-US" altLang="ko-Kore-KR" sz="2400" b="1" dirty="0">
                <a:solidFill>
                  <a:srgbClr val="0432FF"/>
                </a:solidFill>
              </a:rPr>
              <a:t>7 frames</a:t>
            </a:r>
          </a:p>
          <a:p>
            <a:r>
              <a:rPr kumimoji="1" lang="en-US" altLang="ko-Kore-KR" sz="2400" dirty="0"/>
              <a:t>The step between frame: </a:t>
            </a:r>
            <a:r>
              <a:rPr kumimoji="1" lang="en-US" altLang="ko-Kore-KR" sz="2400" b="1" dirty="0">
                <a:solidFill>
                  <a:srgbClr val="0432FF"/>
                </a:solidFill>
              </a:rPr>
              <a:t>1/15 of a second</a:t>
            </a:r>
          </a:p>
          <a:p>
            <a:endParaRPr kumimoji="1" lang="en-US" altLang="ko-Kore-KR" sz="2400" dirty="0"/>
          </a:p>
          <a:p>
            <a:r>
              <a:rPr kumimoji="1" lang="en-US" altLang="ko-Kore-KR" sz="2400" dirty="0"/>
              <a:t>Example of an input sequence</a:t>
            </a:r>
          </a:p>
          <a:p>
            <a:endParaRPr kumimoji="1" lang="en-US" altLang="ko-Kore-KR" sz="2400" dirty="0"/>
          </a:p>
          <a:p>
            <a:endParaRPr kumimoji="1" lang="en-US" altLang="ko-Kore-KR" sz="2400" dirty="0"/>
          </a:p>
          <a:p>
            <a:endParaRPr kumimoji="1" lang="en-US" altLang="ko-Kore-KR" sz="2000" dirty="0"/>
          </a:p>
          <a:p>
            <a:pPr lvl="1"/>
            <a:endParaRPr kumimoji="1" lang="en-US" altLang="ko-Kore-KR" sz="2000" dirty="0"/>
          </a:p>
        </p:txBody>
      </p:sp>
      <p:pic>
        <p:nvPicPr>
          <p:cNvPr id="6" name="그림 5" descr="사진, 남자, 보는, 다른이(가) 표시된 사진&#10;&#10;자동 생성된 설명">
            <a:extLst>
              <a:ext uri="{FF2B5EF4-FFF2-40B4-BE49-F238E27FC236}">
                <a16:creationId xmlns:a16="http://schemas.microsoft.com/office/drawing/2014/main" id="{F8A5A6C3-44A9-6D4A-8CB9-28FABD20D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134" y="5299720"/>
            <a:ext cx="8163732" cy="1558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0854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5" y="1558367"/>
            <a:ext cx="10515600" cy="1325563"/>
          </a:xfrm>
        </p:spPr>
        <p:txBody>
          <a:bodyPr/>
          <a:lstStyle/>
          <a:p>
            <a:pPr algn="ctr"/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Image augmentations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E8862F7-DC0E-9946-B209-65F3CE40A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1683" y="3298301"/>
            <a:ext cx="4348634" cy="2001332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ko-Kore-KR" dirty="0" err="1"/>
              <a:t>AutoAugment</a:t>
            </a:r>
            <a:endParaRPr lang="en-US" altLang="ko-Kore-KR" dirty="0"/>
          </a:p>
          <a:p>
            <a:pPr marL="514350" indent="-514350">
              <a:buFont typeface="+mj-lt"/>
              <a:buAutoNum type="arabicPeriod"/>
            </a:pPr>
            <a:r>
              <a:rPr lang="en-US" altLang="ko-Kore-KR" dirty="0"/>
              <a:t>Random Erasing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ore-KR" dirty="0"/>
              <a:t>Random Crops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ko-Kore-KR" dirty="0"/>
              <a:t>Random Horizontal Flips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25547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Image augmentation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35" y="2112719"/>
            <a:ext cx="11175024" cy="2338701"/>
          </a:xfrm>
        </p:spPr>
        <p:txBody>
          <a:bodyPr>
            <a:normAutofit/>
          </a:bodyPr>
          <a:lstStyle/>
          <a:p>
            <a:r>
              <a:rPr kumimoji="1" lang="en-US" altLang="ko-Kore-KR" sz="2400" dirty="0"/>
              <a:t>We should augment </a:t>
            </a:r>
            <a:r>
              <a:rPr kumimoji="1" lang="en-US" altLang="ko-Kore-KR" sz="2400" b="1" dirty="0"/>
              <a:t>real-fake pairs</a:t>
            </a:r>
            <a:r>
              <a:rPr kumimoji="1" lang="en-US" altLang="ko-Kore-KR" sz="2400" dirty="0"/>
              <a:t> </a:t>
            </a:r>
            <a:r>
              <a:rPr kumimoji="1" lang="en-US" altLang="ko-Kore-KR" sz="2400" b="1" dirty="0">
                <a:solidFill>
                  <a:srgbClr val="0432FF"/>
                </a:solidFill>
              </a:rPr>
              <a:t>the same way</a:t>
            </a:r>
            <a:br>
              <a:rPr kumimoji="1" lang="en-US" altLang="ko-Kore-KR" sz="2400" dirty="0"/>
            </a:br>
            <a:r>
              <a:rPr kumimoji="1" lang="en-US" altLang="ko-Kore-KR" sz="2400" dirty="0"/>
              <a:t>(</a:t>
            </a:r>
            <a:r>
              <a:rPr kumimoji="1" lang="en-US" altLang="ko-Kore-KR" sz="2400" b="1" u="sng" dirty="0">
                <a:solidFill>
                  <a:srgbClr val="FF0000"/>
                </a:solidFill>
              </a:rPr>
              <a:t>since we used </a:t>
            </a:r>
            <a:r>
              <a:rPr kumimoji="1" lang="en-US" altLang="ko-Kore-KR" sz="2400" b="1" u="sng" dirty="0" err="1">
                <a:solidFill>
                  <a:srgbClr val="FF0000"/>
                </a:solidFill>
              </a:rPr>
              <a:t>mixup</a:t>
            </a:r>
            <a:r>
              <a:rPr kumimoji="1" lang="en-US" altLang="ko-Kore-KR" sz="2400" dirty="0"/>
              <a:t>)</a:t>
            </a:r>
          </a:p>
          <a:p>
            <a:endParaRPr kumimoji="1" lang="en-US" altLang="ko-Kore-KR" sz="2400" dirty="0"/>
          </a:p>
          <a:p>
            <a:r>
              <a:rPr kumimoji="1" lang="en-US" altLang="ko-Kore-KR" sz="2400" dirty="0"/>
              <a:t>We should augment </a:t>
            </a:r>
            <a:r>
              <a:rPr kumimoji="1" lang="en-US" altLang="ko-Kore-KR" sz="2400" b="1" dirty="0"/>
              <a:t>frames that belong to the same clip </a:t>
            </a:r>
            <a:r>
              <a:rPr kumimoji="1" lang="en-US" altLang="ko-Kore-KR" sz="2400" b="1" dirty="0">
                <a:solidFill>
                  <a:srgbClr val="0432FF"/>
                </a:solidFill>
              </a:rPr>
              <a:t>in the same way</a:t>
            </a:r>
            <a:br>
              <a:rPr kumimoji="1" lang="en-US" altLang="ko-Kore-KR" sz="2400" dirty="0">
                <a:solidFill>
                  <a:srgbClr val="0432FF"/>
                </a:solidFill>
              </a:rPr>
            </a:br>
            <a:r>
              <a:rPr kumimoji="1" lang="en-US" altLang="ko-Kore-KR" sz="2400" b="1" u="sng" dirty="0"/>
              <a:t>for a sequence-based model</a:t>
            </a:r>
          </a:p>
          <a:p>
            <a:endParaRPr kumimoji="1" lang="en-US" altLang="ko-Kore-KR" sz="2400" dirty="0"/>
          </a:p>
          <a:p>
            <a:endParaRPr kumimoji="1" lang="en-US" altLang="ko-Kore-KR" sz="2400" dirty="0"/>
          </a:p>
          <a:p>
            <a:endParaRPr kumimoji="1" lang="en-US" altLang="ko-Kore-KR" sz="2000" dirty="0"/>
          </a:p>
          <a:p>
            <a:pPr lvl="1"/>
            <a:endParaRPr kumimoji="1" lang="en-US" altLang="ko-Kore-KR" sz="2000" dirty="0"/>
          </a:p>
        </p:txBody>
      </p:sp>
    </p:spTree>
    <p:extLst>
      <p:ext uri="{BB962C8B-B14F-4D97-AF65-F5344CB8AC3E}">
        <p14:creationId xmlns:p14="http://schemas.microsoft.com/office/powerpoint/2010/main" val="790216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Image augmentation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7" name="그림 6" descr="사진, 표시중, 다른, 가장이(가) 표시된 사진&#10;&#10;자동 생성된 설명">
            <a:extLst>
              <a:ext uri="{FF2B5EF4-FFF2-40B4-BE49-F238E27FC236}">
                <a16:creationId xmlns:a16="http://schemas.microsoft.com/office/drawing/2014/main" id="{013823AF-77C1-A34A-B3EA-B858F13A6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60" y="1582615"/>
            <a:ext cx="5127640" cy="5275385"/>
          </a:xfrm>
          <a:prstGeom prst="rect">
            <a:avLst/>
          </a:prstGeom>
        </p:spPr>
      </p:pic>
      <p:pic>
        <p:nvPicPr>
          <p:cNvPr id="9" name="그림 8" descr="사진, 가장, 다른, 그룹이(가) 표시된 사진&#10;&#10;자동 생성된 설명">
            <a:extLst>
              <a:ext uri="{FF2B5EF4-FFF2-40B4-BE49-F238E27FC236}">
                <a16:creationId xmlns:a16="http://schemas.microsoft.com/office/drawing/2014/main" id="{4862F939-EF3B-D340-BE7E-90FF491D1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7982" y="1582615"/>
            <a:ext cx="4693836" cy="3242134"/>
          </a:xfrm>
          <a:prstGeom prst="rect">
            <a:avLst/>
          </a:prstGeom>
        </p:spPr>
      </p:pic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1542E327-7848-3D47-B29C-5F5F6D287516}"/>
              </a:ext>
            </a:extLst>
          </p:cNvPr>
          <p:cNvCxnSpPr>
            <a:cxnSpLocks/>
          </p:cNvCxnSpPr>
          <p:nvPr/>
        </p:nvCxnSpPr>
        <p:spPr>
          <a:xfrm>
            <a:off x="6216581" y="1582615"/>
            <a:ext cx="0" cy="5275385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760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1510"/>
            <a:ext cx="10515600" cy="1325563"/>
          </a:xfrm>
        </p:spPr>
        <p:txBody>
          <a:bodyPr/>
          <a:lstStyle/>
          <a:p>
            <a:pPr algn="ctr"/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Inference post-processing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52733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Summary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Ensemble of 3 EfficientNet-B7 models</a:t>
            </a:r>
          </a:p>
          <a:p>
            <a:pPr lvl="1"/>
            <a:r>
              <a:rPr kumimoji="1" lang="en-US" altLang="ko-Kore-KR" dirty="0"/>
              <a:t>2 “</a:t>
            </a:r>
            <a:r>
              <a:rPr kumimoji="1" lang="en-US" altLang="ko-Kore-KR" u="sng" dirty="0"/>
              <a:t>frame-by-frame models</a:t>
            </a:r>
            <a:r>
              <a:rPr kumimoji="1" lang="en-US" altLang="ko-Kore-KR" dirty="0"/>
              <a:t>”</a:t>
            </a:r>
          </a:p>
          <a:p>
            <a:pPr lvl="1"/>
            <a:r>
              <a:rPr kumimoji="1" lang="en-US" altLang="ko-Kore-KR" dirty="0"/>
              <a:t>1 “</a:t>
            </a:r>
            <a:r>
              <a:rPr kumimoji="1" lang="en-US" altLang="ko-Kore-KR" u="sng" dirty="0"/>
              <a:t>sequence-based model</a:t>
            </a:r>
            <a:r>
              <a:rPr kumimoji="1" lang="en-US" altLang="ko-Kore-KR" dirty="0"/>
              <a:t>”</a:t>
            </a:r>
            <a:br>
              <a:rPr kumimoji="1" lang="en-US" altLang="ko-Kore-KR" dirty="0"/>
            </a:br>
            <a:r>
              <a:rPr kumimoji="1" lang="en-US" altLang="ko-Kore-KR" dirty="0"/>
              <a:t>(with addition of 3D convolution on each EfficientNet-B7 block</a:t>
            </a:r>
            <a:r>
              <a:rPr kumimoji="1" lang="en-US" altLang="ko-KR" dirty="0"/>
              <a:t>)</a:t>
            </a:r>
            <a:br>
              <a:rPr kumimoji="1" lang="en-US" altLang="ko-Kore-KR" dirty="0"/>
            </a:br>
            <a:endParaRPr kumimoji="1" lang="en-US" altLang="ko-Kore-KR" dirty="0"/>
          </a:p>
          <a:p>
            <a:r>
              <a:rPr kumimoji="1" lang="en-US" altLang="ko-Kore-KR" dirty="0"/>
              <a:t>How to solve the Overfitting problem</a:t>
            </a:r>
          </a:p>
          <a:p>
            <a:pPr lvl="1"/>
            <a:r>
              <a:rPr kumimoji="1" lang="en-US" altLang="ko-Kore-KR" b="1" u="sng" dirty="0" err="1">
                <a:solidFill>
                  <a:srgbClr val="FF0000"/>
                </a:solidFill>
              </a:rPr>
              <a:t>Mixup</a:t>
            </a:r>
            <a:r>
              <a:rPr kumimoji="1" lang="en-US" altLang="ko-Kore-KR" b="1" u="sng" dirty="0">
                <a:solidFill>
                  <a:srgbClr val="FF0000"/>
                </a:solidFill>
              </a:rPr>
              <a:t> technique </a:t>
            </a:r>
            <a:r>
              <a:rPr kumimoji="1" lang="en-US" altLang="ko-Kore-KR" dirty="0"/>
              <a:t>on aligned real-fake pairs</a:t>
            </a:r>
          </a:p>
        </p:txBody>
      </p:sp>
    </p:spTree>
    <p:extLst>
      <p:ext uri="{BB962C8B-B14F-4D97-AF65-F5344CB8AC3E}">
        <p14:creationId xmlns:p14="http://schemas.microsoft.com/office/powerpoint/2010/main" val="3899442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Inference post-processing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35" y="1831366"/>
            <a:ext cx="11175024" cy="2338701"/>
          </a:xfrm>
        </p:spPr>
        <p:txBody>
          <a:bodyPr>
            <a:normAutofit/>
          </a:bodyPr>
          <a:lstStyle/>
          <a:p>
            <a:r>
              <a:rPr kumimoji="1" lang="en-US" altLang="ko-Kore-KR" sz="2400" b="1" u="sng" dirty="0"/>
              <a:t>Due to </a:t>
            </a:r>
            <a:r>
              <a:rPr kumimoji="1" lang="en-US" altLang="ko-Kore-KR" sz="2400" b="1" u="sng" dirty="0" err="1"/>
              <a:t>mixup</a:t>
            </a:r>
            <a:endParaRPr kumimoji="1" lang="en-US" altLang="ko-Kore-KR" sz="2400" b="1" u="sng" dirty="0"/>
          </a:p>
          <a:p>
            <a:pPr lvl="1"/>
            <a:r>
              <a:rPr kumimoji="1" lang="en-US" altLang="ko-Kore-KR" sz="2000" dirty="0"/>
              <a:t>Predictions of the models were uncertain</a:t>
            </a:r>
          </a:p>
          <a:p>
            <a:pPr lvl="1"/>
            <a:r>
              <a:rPr kumimoji="1" lang="en-US" altLang="ko-Kore-KR" sz="2000" dirty="0"/>
              <a:t>Not optimal for the </a:t>
            </a:r>
            <a:r>
              <a:rPr kumimoji="1" lang="en-US" altLang="ko-Kore-KR" sz="2000" dirty="0" err="1"/>
              <a:t>logloss</a:t>
            </a:r>
            <a:br>
              <a:rPr kumimoji="1" lang="en-US" altLang="ko-Kore-KR" sz="2000" dirty="0"/>
            </a:br>
            <a:endParaRPr kumimoji="1" lang="en-US" altLang="ko-Kore-KR" sz="2000" dirty="0"/>
          </a:p>
          <a:p>
            <a:r>
              <a:rPr kumimoji="1" lang="en-US" altLang="ko-Kore-KR" sz="2400" b="1" u="sng" dirty="0"/>
              <a:t>To increase confidence</a:t>
            </a:r>
          </a:p>
          <a:p>
            <a:pPr lvl="1"/>
            <a:r>
              <a:rPr kumimoji="1" lang="en-US" altLang="ko-Kore-KR" sz="2000" dirty="0"/>
              <a:t>Applied the following transformation</a:t>
            </a:r>
          </a:p>
          <a:p>
            <a:endParaRPr kumimoji="1" lang="en-US" altLang="ko-Kore-KR" sz="2400" dirty="0"/>
          </a:p>
          <a:p>
            <a:endParaRPr kumimoji="1" lang="en-US" altLang="ko-Kore-KR" sz="2000" dirty="0"/>
          </a:p>
          <a:p>
            <a:pPr lvl="1"/>
            <a:endParaRPr kumimoji="1" lang="en-US" altLang="ko-Kore-KR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162750-DB8F-D54D-8F9B-27DD1E70B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858" y="2125808"/>
            <a:ext cx="4243475" cy="408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1215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Inference post-processing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35" y="1831366"/>
            <a:ext cx="11175024" cy="4549337"/>
          </a:xfrm>
        </p:spPr>
        <p:txBody>
          <a:bodyPr>
            <a:normAutofit/>
          </a:bodyPr>
          <a:lstStyle/>
          <a:p>
            <a:r>
              <a:rPr kumimoji="1" lang="en-US" altLang="ko-Kore-KR" sz="2400" dirty="0"/>
              <a:t>Due to computational limitations</a:t>
            </a:r>
            <a:br>
              <a:rPr kumimoji="1" lang="en-US" altLang="ko-Kore-KR" sz="2400" b="1" u="sng" dirty="0"/>
            </a:br>
            <a:r>
              <a:rPr kumimoji="1" lang="en-US" altLang="ko-Kore-KR" sz="2400" b="1" u="sng" dirty="0"/>
              <a:t>predictions are made on a subsample of frames</a:t>
            </a:r>
          </a:p>
          <a:p>
            <a:pPr lvl="1"/>
            <a:r>
              <a:rPr kumimoji="1" lang="en-US" altLang="ko-Kore-KR" sz="2000" dirty="0"/>
              <a:t>Half of the frames were horizontally flipped</a:t>
            </a:r>
          </a:p>
          <a:p>
            <a:endParaRPr kumimoji="1" lang="en-US" altLang="ko-Kore-KR" sz="2000" dirty="0"/>
          </a:p>
          <a:p>
            <a:r>
              <a:rPr kumimoji="1" lang="en-US" altLang="ko-Kore-KR" sz="2000" dirty="0"/>
              <a:t>The prediction for the video is obtained by</a:t>
            </a:r>
            <a:br>
              <a:rPr kumimoji="1" lang="en-US" altLang="ko-Kore-KR" sz="2000" dirty="0"/>
            </a:br>
            <a:r>
              <a:rPr kumimoji="1" lang="en-US" altLang="ko-Kore-KR" sz="2000" b="1" dirty="0">
                <a:solidFill>
                  <a:srgbClr val="FF0000"/>
                </a:solidFill>
              </a:rPr>
              <a:t>averaging all the predictions with weights proportional to the confidence</a:t>
            </a:r>
            <a:br>
              <a:rPr kumimoji="1" lang="en-US" altLang="ko-Kore-KR" sz="2000" b="1" dirty="0">
                <a:solidFill>
                  <a:srgbClr val="FF0000"/>
                </a:solidFill>
              </a:rPr>
            </a:br>
            <a:r>
              <a:rPr kumimoji="1" lang="en-US" altLang="ko-Kore-KR" sz="2000" b="1" dirty="0"/>
              <a:t>(the closer the prediction to 0.5, the lower its weight)</a:t>
            </a:r>
          </a:p>
          <a:p>
            <a:pPr lvl="1"/>
            <a:r>
              <a:rPr kumimoji="1" lang="en-US" altLang="ko-Kore-KR" sz="1600" dirty="0"/>
              <a:t>Such averaging works like attention</a:t>
            </a:r>
            <a:br>
              <a:rPr kumimoji="1" lang="en-US" altLang="ko-Kore-KR" sz="1600" dirty="0"/>
            </a:br>
            <a:r>
              <a:rPr kumimoji="1" lang="en-US" altLang="ko-Kore-KR" sz="1600" dirty="0"/>
              <a:t>because the model gives predictions close to 0.5 on poor quality frames (profile faces, blur, etc.)</a:t>
            </a:r>
            <a:br>
              <a:rPr kumimoji="1" lang="en-US" altLang="ko-Kore-KR" sz="1600" dirty="0"/>
            </a:br>
            <a:endParaRPr kumimoji="1" lang="en-US" altLang="ko-Kore-KR" sz="1600" dirty="0"/>
          </a:p>
          <a:p>
            <a:pPr lvl="1"/>
            <a:endParaRPr kumimoji="1" lang="en-US" altLang="ko-Kore-KR" sz="2000" dirty="0"/>
          </a:p>
        </p:txBody>
      </p:sp>
    </p:spTree>
    <p:extLst>
      <p:ext uri="{BB962C8B-B14F-4D97-AF65-F5344CB8AC3E}">
        <p14:creationId xmlns:p14="http://schemas.microsoft.com/office/powerpoint/2010/main" val="10422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Summary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Augmentations</a:t>
            </a:r>
          </a:p>
          <a:p>
            <a:pPr lvl="1"/>
            <a:r>
              <a:rPr kumimoji="1" lang="en-US" altLang="ko-Kore-KR" dirty="0" err="1"/>
              <a:t>AutoAugment</a:t>
            </a:r>
            <a:endParaRPr kumimoji="1" lang="en-US" altLang="ko-Kore-KR" dirty="0"/>
          </a:p>
          <a:p>
            <a:pPr lvl="1"/>
            <a:r>
              <a:rPr kumimoji="1" lang="en-US" altLang="ko-Kore-KR" dirty="0"/>
              <a:t>Random Erasing</a:t>
            </a:r>
          </a:p>
          <a:p>
            <a:pPr lvl="1"/>
            <a:r>
              <a:rPr kumimoji="1" lang="en-US" altLang="ko-Kore-KR" dirty="0"/>
              <a:t>Random Crops</a:t>
            </a:r>
          </a:p>
          <a:p>
            <a:pPr lvl="1"/>
            <a:r>
              <a:rPr kumimoji="1" lang="en-US" altLang="ko-Kore-KR" dirty="0"/>
              <a:t>Random Flips</a:t>
            </a:r>
          </a:p>
          <a:p>
            <a:pPr lvl="1"/>
            <a:r>
              <a:rPr kumimoji="1" lang="en-US" altLang="ko-Kore-KR" dirty="0"/>
              <a:t>Various video compression parameters </a:t>
            </a:r>
          </a:p>
          <a:p>
            <a:pPr lvl="2"/>
            <a:r>
              <a:rPr kumimoji="1" lang="en-US" altLang="ko-Kore-KR" dirty="0"/>
              <a:t>Short cropped tracks (50 frames each) </a:t>
            </a:r>
            <a:r>
              <a:rPr kumimoji="1" lang="en-US" altLang="ko-Kore-KR" dirty="0">
                <a:sym typeface="Wingdings" pitchFamily="2" charset="2"/>
              </a:rPr>
              <a:t> saved in PNG format</a:t>
            </a:r>
          </a:p>
          <a:p>
            <a:pPr lvl="2"/>
            <a:r>
              <a:rPr kumimoji="1" lang="en-US" altLang="ko-Kore-KR" dirty="0">
                <a:sym typeface="Wingdings" pitchFamily="2" charset="2"/>
              </a:rPr>
              <a:t>Loaded &amp; reencoded with random parameters(by </a:t>
            </a:r>
            <a:r>
              <a:rPr kumimoji="1" lang="en-US" altLang="ko-Kore-KR" dirty="0" err="1">
                <a:sym typeface="Wingdings" pitchFamily="2" charset="2"/>
              </a:rPr>
              <a:t>ffmpeg</a:t>
            </a:r>
            <a:r>
              <a:rPr kumimoji="1" lang="en-US" altLang="ko-Kore-KR" dirty="0">
                <a:sym typeface="Wingdings" pitchFamily="2" charset="2"/>
              </a:rPr>
              <a:t>) (done on-the-fly)</a:t>
            </a:r>
            <a:br>
              <a:rPr kumimoji="1" lang="en-US" altLang="ko-Kore-KR" dirty="0">
                <a:sym typeface="Wingdings" pitchFamily="2" charset="2"/>
              </a:rPr>
            </a:br>
            <a:r>
              <a:rPr kumimoji="1" lang="en-US" altLang="ko-Kore-KR" dirty="0">
                <a:sym typeface="Wingdings" pitchFamily="2" charset="2"/>
              </a:rPr>
              <a:t>at each training iteration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2721739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Summary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Inference stage</a:t>
            </a:r>
          </a:p>
          <a:p>
            <a:pPr lvl="1"/>
            <a:r>
              <a:rPr kumimoji="1" lang="en-US" altLang="ko-Kore-KR" dirty="0"/>
              <a:t>Due to </a:t>
            </a:r>
            <a:r>
              <a:rPr kumimoji="1" lang="en-US" altLang="ko-Kore-KR" dirty="0" err="1"/>
              <a:t>mixup</a:t>
            </a:r>
            <a:r>
              <a:rPr kumimoji="1" lang="en-US" altLang="ko-Kore-KR" dirty="0"/>
              <a:t> </a:t>
            </a:r>
            <a:r>
              <a:rPr kumimoji="1" lang="en-US" altLang="ko-Kore-KR" dirty="0">
                <a:sym typeface="Wingdings" pitchFamily="2" charset="2"/>
              </a:rPr>
              <a:t>model predictions were “uncertain”</a:t>
            </a:r>
          </a:p>
          <a:p>
            <a:pPr lvl="1"/>
            <a:r>
              <a:rPr kumimoji="1" lang="en-US" altLang="ko-Kore-KR" dirty="0">
                <a:sym typeface="Wingdings" pitchFamily="2" charset="2"/>
              </a:rPr>
              <a:t>Used a simple transformation</a:t>
            </a:r>
          </a:p>
          <a:p>
            <a:pPr lvl="1"/>
            <a:r>
              <a:rPr kumimoji="1" lang="en-US" altLang="ko-Kore-KR" dirty="0">
                <a:sym typeface="Wingdings" pitchFamily="2" charset="2"/>
              </a:rPr>
              <a:t>Final prediction</a:t>
            </a:r>
          </a:p>
          <a:p>
            <a:pPr lvl="2"/>
            <a:r>
              <a:rPr kumimoji="1" lang="en-US" altLang="ko-Kore-KR" dirty="0">
                <a:sym typeface="Wingdings" pitchFamily="2" charset="2"/>
              </a:rPr>
              <a:t>Average of </a:t>
            </a:r>
            <a:r>
              <a:rPr kumimoji="1" lang="en-US" altLang="ko-Kore-KR" u="sng" dirty="0">
                <a:sym typeface="Wingdings" pitchFamily="2" charset="2"/>
              </a:rPr>
              <a:t>the predictions of models with weights proportional to confidence</a:t>
            </a:r>
          </a:p>
          <a:p>
            <a:pPr lvl="2"/>
            <a:endParaRPr kumimoji="1" lang="en-US" altLang="ko-Kore-KR" u="sng" dirty="0">
              <a:sym typeface="Wingdings" pitchFamily="2" charset="2"/>
            </a:endParaRPr>
          </a:p>
          <a:p>
            <a:r>
              <a:rPr kumimoji="1" lang="en-US" altLang="ko-Kore-KR" dirty="0">
                <a:sym typeface="Wingdings" pitchFamily="2" charset="2"/>
              </a:rPr>
              <a:t>Total training and preprocessing time</a:t>
            </a:r>
          </a:p>
          <a:p>
            <a:pPr lvl="1"/>
            <a:r>
              <a:rPr kumimoji="1" lang="en-US" altLang="ko-Kore-KR" dirty="0">
                <a:sym typeface="Wingdings" pitchFamily="2" charset="2"/>
              </a:rPr>
              <a:t>5 days on DGX-1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3357865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Summary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1102"/>
            <a:ext cx="10515600" cy="5112502"/>
          </a:xfrm>
        </p:spPr>
        <p:txBody>
          <a:bodyPr/>
          <a:lstStyle/>
          <a:p>
            <a:r>
              <a:rPr kumimoji="1" lang="en-US" altLang="ko-Kore-KR" dirty="0"/>
              <a:t>Hardware architecture</a:t>
            </a:r>
          </a:p>
          <a:p>
            <a:pPr lvl="1"/>
            <a:r>
              <a:rPr lang="en" altLang="ko-Kore-KR" dirty="0"/>
              <a:t>CPU: </a:t>
            </a:r>
            <a:r>
              <a:rPr lang="en" altLang="ko-Kore-KR" b="1" dirty="0"/>
              <a:t>Intel(R) Xeon(R) CPU E5-2698 v4 @ 2.20GHz</a:t>
            </a:r>
          </a:p>
          <a:p>
            <a:pPr lvl="1"/>
            <a:r>
              <a:rPr lang="en" altLang="ko-Kore-KR" dirty="0"/>
              <a:t>GPU: </a:t>
            </a:r>
            <a:r>
              <a:rPr lang="en" altLang="ko-Kore-KR" b="1" dirty="0"/>
              <a:t>8x NVIDIA Tesla V100 SXM2 32 GB</a:t>
            </a:r>
          </a:p>
          <a:p>
            <a:pPr lvl="1"/>
            <a:r>
              <a:rPr lang="en" altLang="ko-Kore-KR" dirty="0"/>
              <a:t>RAM: </a:t>
            </a:r>
            <a:r>
              <a:rPr lang="en" altLang="ko-Kore-KR" b="1" dirty="0"/>
              <a:t>512 GB</a:t>
            </a:r>
          </a:p>
          <a:p>
            <a:pPr lvl="1"/>
            <a:r>
              <a:rPr lang="en" altLang="ko-Kore-KR" dirty="0"/>
              <a:t>SSD: </a:t>
            </a:r>
            <a:r>
              <a:rPr lang="en" altLang="ko-Kore-KR" b="1" dirty="0"/>
              <a:t>6 TB</a:t>
            </a:r>
          </a:p>
          <a:p>
            <a:pPr lvl="1"/>
            <a:endParaRPr lang="en" altLang="ko-Kore-KR" b="1" dirty="0"/>
          </a:p>
          <a:p>
            <a:r>
              <a:rPr lang="en-US" altLang="ko-Kore-KR" b="1" dirty="0">
                <a:solidFill>
                  <a:srgbClr val="0432FF"/>
                </a:solidFill>
              </a:rPr>
              <a:t>Our Hardware architecture</a:t>
            </a:r>
          </a:p>
          <a:p>
            <a:pPr lvl="1"/>
            <a:r>
              <a:rPr lang="en" altLang="ko-Kore-KR" dirty="0"/>
              <a:t>CPU: </a:t>
            </a:r>
            <a:r>
              <a:rPr lang="en" altLang="ko-Kore-KR" b="1" dirty="0"/>
              <a:t>Intel(R) Xeon(R) Gold 5120 CPU @ 2.20GHz</a:t>
            </a:r>
          </a:p>
          <a:p>
            <a:pPr lvl="1"/>
            <a:r>
              <a:rPr lang="en" altLang="ko-Kore-KR" dirty="0"/>
              <a:t>GPU: </a:t>
            </a:r>
            <a:r>
              <a:rPr lang="en" altLang="ko-Kore-KR" b="1" dirty="0"/>
              <a:t>2x NVIDIA Tesla V100 SXM2 32 GB</a:t>
            </a:r>
          </a:p>
          <a:p>
            <a:pPr lvl="1"/>
            <a:r>
              <a:rPr lang="en" altLang="ko-Kore-KR" dirty="0"/>
              <a:t>RAM: </a:t>
            </a:r>
            <a:r>
              <a:rPr lang="en" altLang="ko-Kore-KR" b="1" dirty="0"/>
              <a:t>180 GB</a:t>
            </a:r>
          </a:p>
          <a:p>
            <a:pPr lvl="1"/>
            <a:r>
              <a:rPr lang="en" altLang="ko-Kore-KR" dirty="0"/>
              <a:t>SSD: </a:t>
            </a:r>
            <a:r>
              <a:rPr lang="en" altLang="ko-Kore-KR" b="1" dirty="0"/>
              <a:t>2 TB</a:t>
            </a:r>
          </a:p>
          <a:p>
            <a:pPr lvl="1"/>
            <a:endParaRPr lang="en" altLang="ko-Kore-KR" b="1" dirty="0"/>
          </a:p>
          <a:p>
            <a:pPr lvl="1"/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4197728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71731"/>
            <a:ext cx="10515600" cy="1325563"/>
          </a:xfrm>
        </p:spPr>
        <p:txBody>
          <a:bodyPr/>
          <a:lstStyle/>
          <a:p>
            <a:pPr algn="ctr"/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Key ingredients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E8862F7-DC0E-9946-B209-65F3CE40A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36070"/>
            <a:ext cx="10515600" cy="1045483"/>
          </a:xfrm>
        </p:spPr>
        <p:txBody>
          <a:bodyPr/>
          <a:lstStyle/>
          <a:p>
            <a:pPr marL="514350" indent="-514350" algn="ctr">
              <a:buFont typeface="+mj-lt"/>
              <a:buAutoNum type="arabicPeriod"/>
            </a:pPr>
            <a:r>
              <a:rPr lang="en-US" altLang="ko-Kore-KR" dirty="0" err="1"/>
              <a:t>Mixup</a:t>
            </a:r>
            <a:r>
              <a:rPr lang="en-US" altLang="ko-Kore-KR" dirty="0"/>
              <a:t> on aligned real-fake pairs</a:t>
            </a:r>
          </a:p>
          <a:p>
            <a:pPr marL="514350" indent="-514350" algn="ctr">
              <a:buFont typeface="+mj-lt"/>
              <a:buAutoNum type="arabicPeriod"/>
            </a:pPr>
            <a:r>
              <a:rPr lang="en-US" altLang="ko-Kore-KR" dirty="0"/>
              <a:t>Video compression augmentation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94268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 err="1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Mixup</a:t>
            </a:r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on aligned real-fake pairs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27818"/>
          </a:xfrm>
        </p:spPr>
        <p:txBody>
          <a:bodyPr/>
          <a:lstStyle/>
          <a:p>
            <a:r>
              <a:rPr kumimoji="1" lang="en-US" altLang="ko-Kore-KR" dirty="0"/>
              <a:t>Severe overfitting problem</a:t>
            </a:r>
          </a:p>
          <a:p>
            <a:pPr lvl="1"/>
            <a:r>
              <a:rPr kumimoji="1" lang="en-US" altLang="ko-Kore-KR" dirty="0"/>
              <a:t>All models overfitted in 2-3 epochs</a:t>
            </a:r>
            <a:br>
              <a:rPr kumimoji="1" lang="en-US" altLang="ko-Kore-KR" dirty="0"/>
            </a:br>
            <a:r>
              <a:rPr kumimoji="1" lang="en-US" altLang="ko-Kore-KR" dirty="0"/>
              <a:t>(validation loss increased)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D1BF5BF-1076-6E44-A16E-38AF572B8424}"/>
              </a:ext>
            </a:extLst>
          </p:cNvPr>
          <p:cNvSpPr txBox="1">
            <a:spLocks/>
          </p:cNvSpPr>
          <p:nvPr/>
        </p:nvSpPr>
        <p:spPr>
          <a:xfrm>
            <a:off x="827314" y="3472088"/>
            <a:ext cx="10515600" cy="1690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ore-KR" dirty="0" err="1"/>
              <a:t>Mixup</a:t>
            </a:r>
            <a:r>
              <a:rPr kumimoji="1" lang="en-US" altLang="ko-Kore-KR" dirty="0"/>
              <a:t> on aligned real-fake pairs</a:t>
            </a:r>
          </a:p>
          <a:p>
            <a:pPr lvl="1"/>
            <a:r>
              <a:rPr kumimoji="1" lang="en-US" altLang="ko-Kore-KR" dirty="0"/>
              <a:t>Take </a:t>
            </a:r>
            <a:r>
              <a:rPr kumimoji="1" lang="en-US" altLang="ko-Kore-KR" u="sng" dirty="0"/>
              <a:t>the corresponding real face</a:t>
            </a:r>
            <a:r>
              <a:rPr kumimoji="1" lang="en-US" altLang="ko-Kore-KR" dirty="0"/>
              <a:t> from the original video</a:t>
            </a:r>
            <a:br>
              <a:rPr kumimoji="1" lang="en-US" altLang="ko-Kore-KR" dirty="0"/>
            </a:br>
            <a:r>
              <a:rPr kumimoji="1" lang="en-US" altLang="ko-Kore-KR" dirty="0"/>
              <a:t>(same box coordinates &amp; same frame number)</a:t>
            </a:r>
          </a:p>
          <a:p>
            <a:pPr lvl="1"/>
            <a:r>
              <a:rPr kumimoji="1" lang="en-US" altLang="ko-Kore-KR" dirty="0"/>
              <a:t>Do a linear combination of them(real &amp; fake)</a:t>
            </a:r>
          </a:p>
        </p:txBody>
      </p:sp>
      <p:sp>
        <p:nvSpPr>
          <p:cNvPr id="8" name="아래쪽 화살표[D] 7">
            <a:extLst>
              <a:ext uri="{FF2B5EF4-FFF2-40B4-BE49-F238E27FC236}">
                <a16:creationId xmlns:a16="http://schemas.microsoft.com/office/drawing/2014/main" id="{2C14CA7F-B314-6347-A68F-022EED68CACF}"/>
              </a:ext>
            </a:extLst>
          </p:cNvPr>
          <p:cNvSpPr/>
          <p:nvPr/>
        </p:nvSpPr>
        <p:spPr>
          <a:xfrm>
            <a:off x="2441121" y="2988129"/>
            <a:ext cx="351065" cy="569583"/>
          </a:xfrm>
          <a:prstGeom prst="downArrow">
            <a:avLst/>
          </a:prstGeom>
          <a:solidFill>
            <a:srgbClr val="FF8AD8">
              <a:alpha val="45882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E7BB90-A3AF-3A4E-9B08-AA517799D78A}"/>
              </a:ext>
            </a:extLst>
          </p:cNvPr>
          <p:cNvSpPr txBox="1"/>
          <p:nvPr/>
        </p:nvSpPr>
        <p:spPr>
          <a:xfrm>
            <a:off x="2041071" y="3022343"/>
            <a:ext cx="1151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b="1" dirty="0">
                <a:solidFill>
                  <a:srgbClr val="FF0000"/>
                </a:solidFill>
              </a:rPr>
              <a:t>TO SOLVE</a:t>
            </a:r>
            <a:endParaRPr kumimoji="1" lang="ko-Kore-KR" altLang="en-US" b="1" dirty="0">
              <a:solidFill>
                <a:srgbClr val="FF0000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90E44C7-843D-6D42-98C5-E2DD10DD4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314" y="5339112"/>
            <a:ext cx="8585200" cy="660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43469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 err="1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Mixup</a:t>
            </a:r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on aligned real-fake pairs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9818"/>
            <a:ext cx="9632182" cy="911835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ko-Kore-KR" dirty="0"/>
              <a:t>Real &amp; fake samples are aligned</a:t>
            </a:r>
            <a:br>
              <a:rPr kumimoji="1" lang="en-US" altLang="ko-Kore-KR" dirty="0"/>
            </a:br>
            <a:r>
              <a:rPr kumimoji="1" lang="en-US" altLang="ko-Kore-KR" dirty="0">
                <a:sym typeface="Wingdings" pitchFamily="2" charset="2"/>
              </a:rPr>
              <a:t> background remains almost unchanged on interpolated samples</a:t>
            </a:r>
            <a:br>
              <a:rPr kumimoji="1" lang="en-US" altLang="ko-Kore-KR" dirty="0">
                <a:sym typeface="Wingdings" pitchFamily="2" charset="2"/>
              </a:rPr>
            </a:br>
            <a:r>
              <a:rPr kumimoji="1" lang="en-US" altLang="ko-Kore-KR" dirty="0">
                <a:sym typeface="Wingdings" pitchFamily="2" charset="2"/>
              </a:rPr>
              <a:t> </a:t>
            </a:r>
            <a:r>
              <a:rPr kumimoji="1" lang="en-US" altLang="ko-Kore-KR" b="1" dirty="0">
                <a:solidFill>
                  <a:srgbClr val="FF0000"/>
                </a:solidFill>
                <a:sym typeface="Wingdings" pitchFamily="2" charset="2"/>
              </a:rPr>
              <a:t>reduces overfitting</a:t>
            </a:r>
            <a:r>
              <a:rPr kumimoji="1" lang="en-US" altLang="ko-Kore-KR" dirty="0">
                <a:sym typeface="Wingdings" pitchFamily="2" charset="2"/>
              </a:rPr>
              <a:t> &amp; </a:t>
            </a:r>
            <a:r>
              <a:rPr kumimoji="1" lang="en-US" altLang="ko-Kore-KR" b="1" dirty="0">
                <a:solidFill>
                  <a:srgbClr val="FF0000"/>
                </a:solidFill>
                <a:sym typeface="Wingdings" pitchFamily="2" charset="2"/>
              </a:rPr>
              <a:t>make the model pay more attention to the face</a:t>
            </a:r>
            <a:endParaRPr kumimoji="1" lang="en-US" altLang="ko-Kore-KR" b="1" dirty="0">
              <a:solidFill>
                <a:srgbClr val="FF0000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3745EC5-2A2D-DE44-A724-EFB03E776AEC}"/>
              </a:ext>
            </a:extLst>
          </p:cNvPr>
          <p:cNvGrpSpPr/>
          <p:nvPr/>
        </p:nvGrpSpPr>
        <p:grpSpPr>
          <a:xfrm>
            <a:off x="1589247" y="2421653"/>
            <a:ext cx="9013506" cy="4360985"/>
            <a:chOff x="1456876" y="2421653"/>
            <a:chExt cx="9013506" cy="4360985"/>
          </a:xfrm>
        </p:grpSpPr>
        <p:pic>
          <p:nvPicPr>
            <p:cNvPr id="11" name="그림 10" descr="사진, 다른, 표시중, 가장이(가) 표시된 사진&#10;&#10;자동 생성된 설명">
              <a:extLst>
                <a:ext uri="{FF2B5EF4-FFF2-40B4-BE49-F238E27FC236}">
                  <a16:creationId xmlns:a16="http://schemas.microsoft.com/office/drawing/2014/main" id="{34BF8A90-96B9-E847-9D5B-FC0BB37B8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56876" y="2999522"/>
              <a:ext cx="4448635" cy="3096009"/>
            </a:xfrm>
            <a:prstGeom prst="rect">
              <a:avLst/>
            </a:prstGeom>
          </p:spPr>
        </p:pic>
        <p:pic>
          <p:nvPicPr>
            <p:cNvPr id="17" name="그림 16" descr="사진, 다른, 표시중, 가장이(가) 표시된 사진&#10;&#10;자동 생성된 설명">
              <a:extLst>
                <a:ext uri="{FF2B5EF4-FFF2-40B4-BE49-F238E27FC236}">
                  <a16:creationId xmlns:a16="http://schemas.microsoft.com/office/drawing/2014/main" id="{C1B1CF83-CEB1-8142-B288-39B590BB92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7779" y="2421653"/>
              <a:ext cx="4122603" cy="4360985"/>
            </a:xfrm>
            <a:prstGeom prst="rect">
              <a:avLst/>
            </a:prstGeom>
          </p:spPr>
        </p:pic>
        <p:cxnSp>
          <p:nvCxnSpPr>
            <p:cNvPr id="19" name="직선 연결선[R] 18">
              <a:extLst>
                <a:ext uri="{FF2B5EF4-FFF2-40B4-BE49-F238E27FC236}">
                  <a16:creationId xmlns:a16="http://schemas.microsoft.com/office/drawing/2014/main" id="{99279BE6-D6DA-4F4A-99C4-97DAA51478DC}"/>
                </a:ext>
              </a:extLst>
            </p:cNvPr>
            <p:cNvCxnSpPr>
              <a:cxnSpLocks/>
            </p:cNvCxnSpPr>
            <p:nvPr/>
          </p:nvCxnSpPr>
          <p:spPr>
            <a:xfrm>
              <a:off x="6102699" y="2491992"/>
              <a:ext cx="0" cy="4290646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99050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492C4-DBFA-1344-98E7-551BF5318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Video compression augmentation</a:t>
            </a:r>
            <a:endParaRPr kumimoji="1" lang="ko-Kore-KR" altLang="en-US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8245F-62CC-3048-9649-AD9B90D2A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031" y="2350085"/>
            <a:ext cx="10827937" cy="2157830"/>
          </a:xfrm>
        </p:spPr>
        <p:txBody>
          <a:bodyPr>
            <a:normAutofit/>
          </a:bodyPr>
          <a:lstStyle/>
          <a:p>
            <a:r>
              <a:rPr kumimoji="1" lang="en-US" altLang="ko-Kore-KR" u="sng" dirty="0"/>
              <a:t>Augmentations close to degradations</a:t>
            </a:r>
            <a:r>
              <a:rPr kumimoji="1" lang="en-US" altLang="ko-Kore-KR" dirty="0"/>
              <a:t> are applied</a:t>
            </a:r>
            <a:br>
              <a:rPr kumimoji="1" lang="en-US" altLang="ko-Kore-KR" dirty="0"/>
            </a:br>
            <a:r>
              <a:rPr kumimoji="1" lang="en-US" altLang="ko-Kore-KR" dirty="0"/>
              <a:t>(similar to real-life video)</a:t>
            </a:r>
          </a:p>
          <a:p>
            <a:pPr lvl="1"/>
            <a:r>
              <a:rPr kumimoji="1" lang="en-US" altLang="ko-Kore-KR" dirty="0"/>
              <a:t>Reduce the FPS of the video to 15</a:t>
            </a:r>
          </a:p>
          <a:p>
            <a:pPr lvl="1"/>
            <a:r>
              <a:rPr kumimoji="1" lang="en-US" altLang="ko-Kore-KR" dirty="0"/>
              <a:t>Reduce the resolution of the video to ¼ of its original size</a:t>
            </a:r>
          </a:p>
          <a:p>
            <a:pPr lvl="1"/>
            <a:r>
              <a:rPr kumimoji="1" lang="en-US" altLang="ko-Kore-KR" dirty="0"/>
              <a:t>Reduce the overall encoding quality</a:t>
            </a:r>
          </a:p>
        </p:txBody>
      </p:sp>
    </p:spTree>
    <p:extLst>
      <p:ext uri="{BB962C8B-B14F-4D97-AF65-F5344CB8AC3E}">
        <p14:creationId xmlns:p14="http://schemas.microsoft.com/office/powerpoint/2010/main" val="257645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23412</TotalTime>
  <Words>1270</Words>
  <Application>Microsoft Macintosh PowerPoint</Application>
  <PresentationFormat>와이드스크린</PresentationFormat>
  <Paragraphs>202</Paragraphs>
  <Slides>21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Adobe Gothic Std B</vt:lpstr>
      <vt:lpstr>Arial</vt:lpstr>
      <vt:lpstr>Calibri</vt:lpstr>
      <vt:lpstr>Calibri Light</vt:lpstr>
      <vt:lpstr>Office 테마</vt:lpstr>
      <vt:lpstr> Ensemble of EfficientNet-B7</vt:lpstr>
      <vt:lpstr>Summary</vt:lpstr>
      <vt:lpstr>Summary</vt:lpstr>
      <vt:lpstr>Summary</vt:lpstr>
      <vt:lpstr>Summary</vt:lpstr>
      <vt:lpstr>Key ingredients</vt:lpstr>
      <vt:lpstr>Mixup on aligned real-fake pairs</vt:lpstr>
      <vt:lpstr>Mixup on aligned real-fake pairs</vt:lpstr>
      <vt:lpstr>Video compression augmentation</vt:lpstr>
      <vt:lpstr>Video compression augmentation</vt:lpstr>
      <vt:lpstr>Video compression augmentation</vt:lpstr>
      <vt:lpstr>Model architecture</vt:lpstr>
      <vt:lpstr>Model architecture</vt:lpstr>
      <vt:lpstr>Frame-by-frame models</vt:lpstr>
      <vt:lpstr>Sequence-based model</vt:lpstr>
      <vt:lpstr>Image augmentations</vt:lpstr>
      <vt:lpstr>Image augmentation</vt:lpstr>
      <vt:lpstr>Image augmentation</vt:lpstr>
      <vt:lpstr>Inference post-processing</vt:lpstr>
      <vt:lpstr>Inference post-processing</vt:lpstr>
      <vt:lpstr>Inference post-processing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DFDF – 3rd Place Solution</dc:title>
  <dc:creator>송혜령</dc:creator>
  <cp:lastModifiedBy>송혜령</cp:lastModifiedBy>
  <cp:revision>76</cp:revision>
  <dcterms:created xsi:type="dcterms:W3CDTF">2020-08-09T14:01:04Z</dcterms:created>
  <dcterms:modified xsi:type="dcterms:W3CDTF">2020-11-11T07:30:17Z</dcterms:modified>
</cp:coreProperties>
</file>

<file path=docProps/thumbnail.jpeg>
</file>